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8" r:id="rId2"/>
    <p:sldId id="258" r:id="rId3"/>
    <p:sldId id="382" r:id="rId4"/>
    <p:sldId id="788" r:id="rId5"/>
    <p:sldId id="376" r:id="rId6"/>
    <p:sldId id="377" r:id="rId7"/>
    <p:sldId id="378" r:id="rId8"/>
    <p:sldId id="379" r:id="rId9"/>
    <p:sldId id="785" r:id="rId10"/>
    <p:sldId id="786" r:id="rId11"/>
    <p:sldId id="383" r:id="rId12"/>
    <p:sldId id="259" r:id="rId13"/>
    <p:sldId id="342" r:id="rId14"/>
    <p:sldId id="381" r:id="rId15"/>
    <p:sldId id="343" r:id="rId16"/>
    <p:sldId id="359" r:id="rId17"/>
    <p:sldId id="346" r:id="rId18"/>
    <p:sldId id="360" r:id="rId19"/>
    <p:sldId id="344" r:id="rId20"/>
    <p:sldId id="362" r:id="rId21"/>
    <p:sldId id="380" r:id="rId22"/>
    <p:sldId id="354" r:id="rId23"/>
    <p:sldId id="787" r:id="rId24"/>
    <p:sldId id="789" r:id="rId25"/>
    <p:sldId id="363" r:id="rId26"/>
    <p:sldId id="386" r:id="rId27"/>
    <p:sldId id="387" r:id="rId28"/>
    <p:sldId id="388" r:id="rId29"/>
    <p:sldId id="385" r:id="rId30"/>
    <p:sldId id="790" r:id="rId31"/>
    <p:sldId id="791" r:id="rId32"/>
    <p:sldId id="792" r:id="rId33"/>
    <p:sldId id="793" r:id="rId34"/>
    <p:sldId id="261" r:id="rId35"/>
    <p:sldId id="257" r:id="rId36"/>
    <p:sldId id="369" r:id="rId37"/>
    <p:sldId id="371" r:id="rId38"/>
    <p:sldId id="384" r:id="rId39"/>
    <p:sldId id="373" r:id="rId40"/>
    <p:sldId id="375" r:id="rId41"/>
    <p:sldId id="370" r:id="rId42"/>
    <p:sldId id="374" r:id="rId43"/>
    <p:sldId id="368" r:id="rId44"/>
    <p:sldId id="783" r:id="rId45"/>
    <p:sldId id="364" r:id="rId46"/>
    <p:sldId id="280" r:id="rId47"/>
    <p:sldId id="273" r:id="rId48"/>
    <p:sldId id="275" r:id="rId49"/>
    <p:sldId id="281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83" r:id="rId58"/>
    <p:sldId id="292" r:id="rId59"/>
    <p:sldId id="293" r:id="rId60"/>
    <p:sldId id="315" r:id="rId61"/>
    <p:sldId id="366" r:id="rId62"/>
    <p:sldId id="372" r:id="rId63"/>
    <p:sldId id="782" r:id="rId64"/>
    <p:sldId id="332" r:id="rId65"/>
    <p:sldId id="333" r:id="rId66"/>
    <p:sldId id="334" r:id="rId67"/>
    <p:sldId id="335" r:id="rId68"/>
    <p:sldId id="336" r:id="rId69"/>
    <p:sldId id="338" r:id="rId70"/>
    <p:sldId id="337" r:id="rId71"/>
    <p:sldId id="340" r:id="rId72"/>
    <p:sldId id="78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E5004-D2A9-411C-A5DE-F168F1954169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91188-B208-468F-A3BC-493FAD162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1188-B208-468F-A3BC-493FAD1625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5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1188-B208-468F-A3BC-493FAD1625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343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4769-E775-C9BB-B49B-C617EA45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8BC69-99E2-1BBC-2FD3-341E119C0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61C48-7E8A-7FB6-7471-63C0A439B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2A26-FB8C-C590-4B84-0C58F6B30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1188-B208-468F-A3BC-493FAD1625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5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23D-87BB-5C58-BAEF-30152D3FB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95F27-C080-414F-8E15-366371F8A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E3092-A9F3-A167-F14E-ABFE358B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5D932-6E89-F83F-52B6-F839697E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60CB-F840-992E-ABC5-51845BA1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2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2FA6-8AE5-0E2C-E172-41FCCC4A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C0B87-C3C4-DA06-2BE6-00EDD4BD5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34BF2-1EE4-172F-7B96-64067802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384C-FEA7-5748-484E-32C9B36D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A61F5-0AEC-3363-460B-8C73DE8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1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57E8D-268C-83ED-AC7F-B4F81DE6C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DD1DB-512E-BBC4-E49C-216C40E69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CA3E-66E7-5103-57E5-164570AA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C1663-C2ED-BBB7-EA5E-A8295C8A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5A9B-203F-E34E-E1C6-56855597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4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70AC-3BD3-0443-0953-0C4F65FB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3203-8655-A234-C942-1047259E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58E7-51FE-CF0A-5BE9-5EAF044D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11DA-AA62-73A0-9CC3-5C4DF431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D4EC1-4090-3840-B7A1-C028DAC3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5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6C4B-AAAD-F371-5F1D-2ED65BEA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5DEE8-7884-A021-AE05-4BC0647D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D5942-BF5C-3984-5503-0E931C5C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A182F-A829-78F3-92EF-A825D650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5E27-9678-1F9C-2B26-D2762D1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40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2A1-9B85-ED6E-320C-082D344E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F8D9-7D32-5160-2928-111BF54A4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5C9B6-14FD-348E-BDB9-80702A049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B5D8A-A380-EA26-F871-353CA7EA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7A7E7-07EE-A632-A55D-4E4D3043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F17BD-0E39-B41B-35D5-AED12361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73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C55E-4D7D-8373-C137-E89145CB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8214D-7993-772F-9491-2FC12F4E3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ED567-A6D3-F1CE-EFFA-16246A514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D8CCE-09C8-7F00-6368-3B44D0C53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98E30-F266-461C-4732-4DAF11ED8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D6F97-B2E1-966E-95D2-E11B672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AA84E-6D9C-AC77-6603-C4679B5E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7ECE2-26CC-79FC-02FA-CC9EF46F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7B5E-1F5C-07E6-15EA-DAC019C0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9C748-6F0B-CCAF-97AE-6E93C908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E316-257A-DBF6-89DA-CF6F2C84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D7B56-62C4-B658-8681-73C16F2B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6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122D0-82E0-FF4C-3D61-4D9A7DAB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5188D-B30E-D5EE-D8E5-9C182287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25539-D21C-958B-60BE-644F311B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2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F2A7-CA7D-55EC-B7D8-C60DD6C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53ED-3703-2A5C-4CC1-96A7BB2F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0971-8EFE-FFB2-DBCB-8FBDE4135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DDA84-6FE1-8BC1-6747-C1A0E07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EFA95-C2C7-A4E3-8EB0-2AF93FB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658D4-3231-29EB-9FF5-3C437F93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4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BB6F-7712-A50C-A220-80D3C7FF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F81A7-4E09-E2EE-B937-EA3BB2523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DDED7-2801-439D-23CD-0E735C017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359EF-CCC2-8057-6FC9-04006DDC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84BBB-7BC9-B0A1-3903-A6297885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7BD7D-541C-9122-866E-4FDEDF9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56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51EE-66A8-79A9-7088-2CC55FC4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E9D55-5CE0-62E0-2AAB-7598CEFF5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11A4F-7433-A52B-03B2-6A953A960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231C8-5296-4EEC-9C2C-79F575706B3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429E-61B9-D9A8-8D7E-38BCB2382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6322-40E5-0B83-F0A5-6E387F95F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6364F1-FB31-4739-9157-AD03B427A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56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iai.05661-1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n347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Tiago.paixao@gimm.p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8AA5B-3D23-D345-BA37-D4F93CB3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3902-605E-1E44-8939-DF947664F554}"/>
              </a:ext>
            </a:extLst>
          </p:cNvPr>
          <p:cNvSpPr txBox="1"/>
          <p:nvPr/>
        </p:nvSpPr>
        <p:spPr>
          <a:xfrm>
            <a:off x="6173253" y="5070637"/>
            <a:ext cx="5411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2800" b="1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Advanced Data Analysis</a:t>
            </a:r>
            <a:endParaRPr lang="en-001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  <a:p>
            <a:r>
              <a:rPr lang="en-GB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p</a:t>
            </a:r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art of the </a:t>
            </a:r>
            <a:r>
              <a:rPr lang="en-001" sz="2800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Digital Technologies</a:t>
            </a:r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 </a:t>
            </a:r>
            <a:r>
              <a:rPr lang="pt-PT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3DC37-13A8-AE4B-BC09-FC57D54F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30034"/>
            <a:ext cx="6095999" cy="2362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EE06D-8A1A-535D-606F-8256F29A7F92}"/>
              </a:ext>
            </a:extLst>
          </p:cNvPr>
          <p:cNvSpPr txBox="1"/>
          <p:nvPr/>
        </p:nvSpPr>
        <p:spPr>
          <a:xfrm>
            <a:off x="530063" y="5198456"/>
            <a:ext cx="5035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Tiago P</a:t>
            </a:r>
            <a:r>
              <a:rPr lang="pt-PT" sz="2800" i="1" dirty="0" err="1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aixão</a:t>
            </a:r>
            <a:endParaRPr lang="pt-PT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  <a:p>
            <a:r>
              <a:rPr lang="pt-PT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tiago.paixao@gimm.pt</a:t>
            </a:r>
            <a:endParaRPr lang="en-001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AE5D-EF7E-837B-F564-FAAB97A13EAA}"/>
              </a:ext>
            </a:extLst>
          </p:cNvPr>
          <p:cNvSpPr txBox="1"/>
          <p:nvPr/>
        </p:nvSpPr>
        <p:spPr>
          <a:xfrm>
            <a:off x="6250508" y="1907696"/>
            <a:ext cx="5411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5400" b="1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Basics of experimental design</a:t>
            </a:r>
            <a:endParaRPr lang="pt-PT" sz="54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3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B028-1AF1-107E-ADC9-25CC0C69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Experimental units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3E9-337E-5EDB-7F1E-847CE9A57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1305"/>
            <a:ext cx="5181600" cy="4351338"/>
          </a:xfrm>
        </p:spPr>
        <p:txBody>
          <a:bodyPr/>
          <a:lstStyle/>
          <a:p>
            <a:r>
              <a:rPr lang="en-001" dirty="0"/>
              <a:t>INCORRECT WAY</a:t>
            </a:r>
          </a:p>
          <a:p>
            <a:pPr lvl="1"/>
            <a:r>
              <a:rPr lang="en-GB" dirty="0"/>
              <a:t>I</a:t>
            </a:r>
            <a:r>
              <a:rPr lang="en-001" dirty="0" err="1"/>
              <a:t>gnore</a:t>
            </a:r>
            <a:r>
              <a:rPr lang="en-001" dirty="0"/>
              <a:t> cages; use all animals as independent</a:t>
            </a:r>
          </a:p>
          <a:p>
            <a:pPr lvl="1"/>
            <a:endParaRPr lang="en-001" dirty="0"/>
          </a:p>
          <a:p>
            <a:pPr lvl="2"/>
            <a:endParaRPr lang="en-001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DEF42-F889-EA3E-22DB-50E5F65F7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1305"/>
            <a:ext cx="5181600" cy="4351338"/>
          </a:xfrm>
        </p:spPr>
        <p:txBody>
          <a:bodyPr/>
          <a:lstStyle/>
          <a:p>
            <a:r>
              <a:rPr lang="en-001" dirty="0"/>
              <a:t>CORRECT WAY:</a:t>
            </a:r>
          </a:p>
          <a:p>
            <a:pPr lvl="1"/>
            <a:r>
              <a:rPr lang="en-GB" dirty="0"/>
              <a:t>C</a:t>
            </a:r>
            <a:r>
              <a:rPr lang="en-001" dirty="0"/>
              <a:t>age is the experimental unit</a:t>
            </a:r>
          </a:p>
          <a:p>
            <a:pPr lvl="1"/>
            <a:r>
              <a:rPr lang="en-001" dirty="0"/>
              <a:t>Use mean of each cage</a:t>
            </a:r>
          </a:p>
          <a:p>
            <a:pPr lvl="1"/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74E09B-B1BB-49A6-05F9-CB84933E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348" y="3392424"/>
            <a:ext cx="3328203" cy="22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435430-29BC-D967-6390-9131B9A94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64" y="3279622"/>
            <a:ext cx="36576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481C9-CE7A-8DFD-19B6-90F135661AC6}"/>
              </a:ext>
            </a:extLst>
          </p:cNvPr>
          <p:cNvSpPr txBox="1"/>
          <p:nvPr/>
        </p:nvSpPr>
        <p:spPr>
          <a:xfrm>
            <a:off x="1307592" y="5902643"/>
            <a:ext cx="310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001" dirty="0" err="1"/>
              <a:t>roportion</a:t>
            </a:r>
            <a:r>
              <a:rPr lang="en-001" dirty="0"/>
              <a:t> H0 rejected: ~50%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CB11B-4E8D-72C1-0627-C9B83C49A9AB}"/>
              </a:ext>
            </a:extLst>
          </p:cNvPr>
          <p:cNvSpPr txBox="1"/>
          <p:nvPr/>
        </p:nvSpPr>
        <p:spPr>
          <a:xfrm>
            <a:off x="7208520" y="5902643"/>
            <a:ext cx="310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001" dirty="0" err="1"/>
              <a:t>roportion</a:t>
            </a:r>
            <a:r>
              <a:rPr lang="en-001" dirty="0"/>
              <a:t> H0 rejected: ~5%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7C2D3-6910-D62B-D36A-67854CFB875A}"/>
              </a:ext>
            </a:extLst>
          </p:cNvPr>
          <p:cNvSpPr txBox="1"/>
          <p:nvPr/>
        </p:nvSpPr>
        <p:spPr>
          <a:xfrm>
            <a:off x="1307592" y="630820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dirty="0"/>
              <a:t>Lots of FALSE POSITIVES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70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2542-CE41-C493-9E52-D013CE32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Experimental units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D0DF-22E3-E406-5562-190C7111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dirty="0"/>
              <a:t>Determine the true sample size</a:t>
            </a:r>
          </a:p>
          <a:p>
            <a:pPr lvl="1"/>
            <a:r>
              <a:rPr lang="en-GB" dirty="0"/>
              <a:t>S</a:t>
            </a:r>
            <a:r>
              <a:rPr lang="en-001" dirty="0"/>
              <a:t>ample size is the # of independent experimental units (not observational units)</a:t>
            </a:r>
          </a:p>
          <a:p>
            <a:pPr lvl="1"/>
            <a:r>
              <a:rPr lang="en-GB" dirty="0"/>
              <a:t>P</a:t>
            </a:r>
            <a:r>
              <a:rPr lang="en-001" dirty="0" err="1"/>
              <a:t>seudo</a:t>
            </a:r>
            <a:r>
              <a:rPr lang="en-001" dirty="0"/>
              <a:t> replication</a:t>
            </a:r>
          </a:p>
          <a:p>
            <a:r>
              <a:rPr lang="en-GB" dirty="0"/>
              <a:t>A</a:t>
            </a:r>
            <a:r>
              <a:rPr lang="en-001" dirty="0" err="1"/>
              <a:t>ffects</a:t>
            </a:r>
            <a:r>
              <a:rPr lang="en-001" dirty="0"/>
              <a:t> statistical significance/power	</a:t>
            </a:r>
          </a:p>
          <a:p>
            <a:pPr lvl="1"/>
            <a:r>
              <a:rPr lang="en-GB" dirty="0"/>
              <a:t>W</a:t>
            </a:r>
            <a:r>
              <a:rPr lang="en-001" dirty="0" err="1"/>
              <a:t>rong</a:t>
            </a:r>
            <a:r>
              <a:rPr lang="en-001" dirty="0"/>
              <a:t> unit typically inflate the degrees of freedom (sample size)</a:t>
            </a:r>
          </a:p>
          <a:p>
            <a:r>
              <a:rPr lang="en-001" dirty="0"/>
              <a:t>Affects the interpretation of results</a:t>
            </a:r>
          </a:p>
          <a:p>
            <a:pPr lvl="1"/>
            <a:r>
              <a:rPr lang="en-GB" dirty="0"/>
              <a:t>I</a:t>
            </a:r>
            <a:r>
              <a:rPr lang="en-001" dirty="0"/>
              <a:t>f you unit is cages, your conclusions apply to cages</a:t>
            </a:r>
          </a:p>
          <a:p>
            <a:pPr lvl="1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F6026-66F9-0681-650C-A3A8A691F31C}"/>
              </a:ext>
            </a:extLst>
          </p:cNvPr>
          <p:cNvSpPr txBox="1"/>
          <p:nvPr/>
        </p:nvSpPr>
        <p:spPr>
          <a:xfrm>
            <a:off x="3362631" y="55306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001" dirty="0"/>
              <a:t>“</a:t>
            </a:r>
            <a:r>
              <a:rPr lang="en-US" dirty="0"/>
              <a:t>Misidentifying the experimental unit is one of the </a:t>
            </a:r>
            <a:r>
              <a:rPr lang="en-US" b="1" dirty="0"/>
              <a:t>most common and serious errors</a:t>
            </a:r>
            <a:r>
              <a:rPr lang="en-US" dirty="0"/>
              <a:t> in experimental research.</a:t>
            </a:r>
            <a:r>
              <a:rPr lang="en-001" dirty="0"/>
              <a:t>”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04A46F-A94B-B44E-E528-7D160DED2AC7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06D2F-0A74-2261-9561-CFD5B90D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5BC94C-49E8-6B6C-5316-483F00A84AE8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240F820C-E083-82A8-252F-CEAA4DF5A836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A59A350-7EE4-5A19-1F72-581A32BCE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847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2D2C-6280-CB34-97DD-EF51097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Confounders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27DD-537F-839A-9C3E-06BAF2FC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“</a:t>
            </a: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A variable that is associated with both the independent variable (e.g., treatment) and the outcome, potentially biasing the results.</a:t>
            </a:r>
            <a:r>
              <a:rPr lang="pt-PT" dirty="0"/>
              <a:t>”</a:t>
            </a:r>
          </a:p>
          <a:p>
            <a:endParaRPr lang="pt-PT" dirty="0"/>
          </a:p>
          <a:p>
            <a:r>
              <a:rPr lang="pt-PT" dirty="0"/>
              <a:t>“A </a:t>
            </a:r>
            <a:r>
              <a:rPr lang="pt-PT" dirty="0" err="1"/>
              <a:t>variable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masks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true </a:t>
            </a:r>
            <a:r>
              <a:rPr lang="pt-PT" b="1" dirty="0"/>
              <a:t>causal </a:t>
            </a:r>
            <a:r>
              <a:rPr lang="pt-PT" dirty="0" err="1"/>
              <a:t>relationship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independent</a:t>
            </a:r>
            <a:r>
              <a:rPr lang="pt-PT" dirty="0"/>
              <a:t> (treatment)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dependent</a:t>
            </a:r>
            <a:r>
              <a:rPr lang="pt-PT" dirty="0"/>
              <a:t> (outcome) </a:t>
            </a:r>
            <a:r>
              <a:rPr lang="pt-PT" dirty="0" err="1"/>
              <a:t>variables</a:t>
            </a:r>
            <a:r>
              <a:rPr lang="pt-PT" dirty="0"/>
              <a:t>”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12EF3F-B6EB-167B-754C-645F5BA40538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A1EDA0-1F62-EF60-9CD5-D2F96B4D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B9C2A1-7F8E-5DF7-4AE2-3FB135CB25AD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97D4DB-35B7-9AEB-C4D5-5CE2F6EB482D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10E117-7D7C-4056-DE9C-91802D36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9462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0845-FE33-446F-95F9-C1B0BA02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71E6B-50B7-442B-9C4F-F57A370892DD}"/>
              </a:ext>
            </a:extLst>
          </p:cNvPr>
          <p:cNvSpPr txBox="1"/>
          <p:nvPr/>
        </p:nvSpPr>
        <p:spPr>
          <a:xfrm>
            <a:off x="3376337" y="2828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X</a:t>
            </a:r>
            <a:endParaRPr lang="en-GB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85D16-A0C1-4F10-9A16-13081204702F}"/>
              </a:ext>
            </a:extLst>
          </p:cNvPr>
          <p:cNvSpPr txBox="1"/>
          <p:nvPr/>
        </p:nvSpPr>
        <p:spPr>
          <a:xfrm>
            <a:off x="7855809" y="2828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Y</a:t>
            </a:r>
            <a:endParaRPr lang="en-GB" sz="7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9E4D2-D232-4FCD-8F52-BE42AA8757D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021315" y="3429000"/>
            <a:ext cx="3834494" cy="0"/>
          </a:xfrm>
          <a:prstGeom prst="straightConnector1">
            <a:avLst/>
          </a:prstGeom>
          <a:ln w="60325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8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F051-1D26-B69A-C51D-E9609F10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001" dirty="0"/>
              <a:t>he elemental confounds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606544-8CD5-DB1E-55A3-899F758765C2}"/>
              </a:ext>
            </a:extLst>
          </p:cNvPr>
          <p:cNvGrpSpPr/>
          <p:nvPr/>
        </p:nvGrpSpPr>
        <p:grpSpPr>
          <a:xfrm>
            <a:off x="1342595" y="2089523"/>
            <a:ext cx="2752638" cy="3500332"/>
            <a:chOff x="1342595" y="2089523"/>
            <a:chExt cx="2752638" cy="3500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49BBE4-14DA-2FB7-7955-CF289B0D0A2A}"/>
                </a:ext>
              </a:extLst>
            </p:cNvPr>
            <p:cNvGrpSpPr/>
            <p:nvPr/>
          </p:nvGrpSpPr>
          <p:grpSpPr>
            <a:xfrm>
              <a:off x="1342595" y="2089523"/>
              <a:ext cx="2752638" cy="2938641"/>
              <a:chOff x="1342595" y="2089523"/>
              <a:chExt cx="2752638" cy="293864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2720E4-239D-9FB8-5B75-268DE971BC65}"/>
                  </a:ext>
                </a:extLst>
              </p:cNvPr>
              <p:cNvSpPr txBox="1"/>
              <p:nvPr/>
            </p:nvSpPr>
            <p:spPr>
              <a:xfrm>
                <a:off x="134259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X</a:t>
                </a:r>
                <a:endParaRPr lang="en-GB" sz="72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242D01-354F-F000-A4ED-21049277B7A9}"/>
                  </a:ext>
                </a:extLst>
              </p:cNvPr>
              <p:cNvSpPr txBox="1"/>
              <p:nvPr/>
            </p:nvSpPr>
            <p:spPr>
              <a:xfrm>
                <a:off x="345025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Y</a:t>
                </a:r>
                <a:endParaRPr lang="en-GB" sz="72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0C87E-5CBE-4FE6-8E5C-6B80A9C0BDE2}"/>
                  </a:ext>
                </a:extLst>
              </p:cNvPr>
              <p:cNvSpPr txBox="1"/>
              <p:nvPr/>
            </p:nvSpPr>
            <p:spPr>
              <a:xfrm>
                <a:off x="2471004" y="2089523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Z</a:t>
                </a:r>
                <a:endParaRPr lang="en-GB" sz="7200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08C4DE1-CC5D-E35D-741C-B95E1E9AB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6894" y="3064214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F1CCA2-2EAE-17CF-4C18-1296D46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134" y="3064213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DE3C3DF-DF9C-4352-922C-AA03FEB5E313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>
                <a:off x="1987573" y="4428000"/>
                <a:ext cx="1462682" cy="0"/>
              </a:xfrm>
              <a:prstGeom prst="straightConnector1">
                <a:avLst/>
              </a:prstGeom>
              <a:ln w="60325">
                <a:solidFill>
                  <a:schemeClr val="accent2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44AAF-1CB3-182E-611C-59929C9BD6BD}"/>
                </a:ext>
              </a:extLst>
            </p:cNvPr>
            <p:cNvSpPr txBox="1"/>
            <p:nvPr/>
          </p:nvSpPr>
          <p:spPr>
            <a:xfrm>
              <a:off x="1984372" y="5066635"/>
              <a:ext cx="1412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sz="2800" dirty="0"/>
                <a:t>The fork</a:t>
              </a:r>
              <a:endParaRPr lang="en-GB" sz="28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5141B-993A-750C-9CDE-8C3EB5BA60A6}"/>
              </a:ext>
            </a:extLst>
          </p:cNvPr>
          <p:cNvGrpSpPr/>
          <p:nvPr/>
        </p:nvGrpSpPr>
        <p:grpSpPr>
          <a:xfrm>
            <a:off x="4616314" y="2089523"/>
            <a:ext cx="2752638" cy="3461861"/>
            <a:chOff x="4616314" y="2089523"/>
            <a:chExt cx="2752638" cy="346186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3764F6-E24F-76D9-B7A2-02182549314F}"/>
                </a:ext>
              </a:extLst>
            </p:cNvPr>
            <p:cNvGrpSpPr/>
            <p:nvPr/>
          </p:nvGrpSpPr>
          <p:grpSpPr>
            <a:xfrm>
              <a:off x="4616314" y="2089523"/>
              <a:ext cx="2752638" cy="2938641"/>
              <a:chOff x="1342595" y="2089523"/>
              <a:chExt cx="2752638" cy="29386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0FD010-BCE6-ECF7-9ABF-82E12CF7EAF2}"/>
                  </a:ext>
                </a:extLst>
              </p:cNvPr>
              <p:cNvSpPr txBox="1"/>
              <p:nvPr/>
            </p:nvSpPr>
            <p:spPr>
              <a:xfrm>
                <a:off x="134259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X</a:t>
                </a:r>
                <a:endParaRPr lang="en-GB" sz="7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1BD3EB-F26E-7FEC-A47E-706CC1F3E412}"/>
                  </a:ext>
                </a:extLst>
              </p:cNvPr>
              <p:cNvSpPr txBox="1"/>
              <p:nvPr/>
            </p:nvSpPr>
            <p:spPr>
              <a:xfrm>
                <a:off x="345025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Y</a:t>
                </a:r>
                <a:endParaRPr lang="en-GB" sz="7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004354-BF2D-AABD-5CCA-7C9EB5DD4297}"/>
                  </a:ext>
                </a:extLst>
              </p:cNvPr>
              <p:cNvSpPr txBox="1"/>
              <p:nvPr/>
            </p:nvSpPr>
            <p:spPr>
              <a:xfrm>
                <a:off x="2471004" y="2089523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Z</a:t>
                </a:r>
                <a:endParaRPr lang="en-GB" sz="7200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056FCC9-7352-9452-4E83-1DB524A80E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6894" y="3064214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A2549B3-CFFF-2B6A-A40C-287CE12C5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134" y="3064213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3C378C-2AB2-EB9D-305C-2E8CCFC022F9}"/>
                  </a:ext>
                </a:extLst>
              </p:cNvPr>
              <p:cNvCxnSpPr>
                <a:cxnSpLocks/>
                <a:stCxn id="13" idx="3"/>
                <a:endCxn id="14" idx="1"/>
              </p:cNvCxnSpPr>
              <p:nvPr/>
            </p:nvCxnSpPr>
            <p:spPr>
              <a:xfrm>
                <a:off x="1987573" y="4428000"/>
                <a:ext cx="1462682" cy="0"/>
              </a:xfrm>
              <a:prstGeom prst="straightConnector1">
                <a:avLst/>
              </a:prstGeom>
              <a:ln w="60325">
                <a:solidFill>
                  <a:schemeClr val="accent2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0BC6CA-EA08-8153-1728-0EC95FADE3D8}"/>
                </a:ext>
              </a:extLst>
            </p:cNvPr>
            <p:cNvSpPr txBox="1"/>
            <p:nvPr/>
          </p:nvSpPr>
          <p:spPr>
            <a:xfrm>
              <a:off x="5264575" y="5028164"/>
              <a:ext cx="1494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sz="2800" dirty="0"/>
                <a:t>The pipe</a:t>
              </a:r>
              <a:endParaRPr lang="en-GB" sz="28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B25ABE-C803-0E68-0035-13BD2715702F}"/>
              </a:ext>
            </a:extLst>
          </p:cNvPr>
          <p:cNvGrpSpPr/>
          <p:nvPr/>
        </p:nvGrpSpPr>
        <p:grpSpPr>
          <a:xfrm>
            <a:off x="8096767" y="2089523"/>
            <a:ext cx="2752638" cy="3461861"/>
            <a:chOff x="8096767" y="2089523"/>
            <a:chExt cx="2752638" cy="34618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252958-1E6F-C5F8-FE16-2AE24FB6DDBE}"/>
                </a:ext>
              </a:extLst>
            </p:cNvPr>
            <p:cNvGrpSpPr/>
            <p:nvPr/>
          </p:nvGrpSpPr>
          <p:grpSpPr>
            <a:xfrm>
              <a:off x="8096767" y="2089523"/>
              <a:ext cx="2752638" cy="2938641"/>
              <a:chOff x="1342595" y="2089523"/>
              <a:chExt cx="2752638" cy="293864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36E34A-1F8C-468F-9911-D987E5F17AF9}"/>
                  </a:ext>
                </a:extLst>
              </p:cNvPr>
              <p:cNvSpPr txBox="1"/>
              <p:nvPr/>
            </p:nvSpPr>
            <p:spPr>
              <a:xfrm>
                <a:off x="134259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X</a:t>
                </a:r>
                <a:endParaRPr lang="en-GB" sz="7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F34D66-D845-1198-C760-0183D84DB8EB}"/>
                  </a:ext>
                </a:extLst>
              </p:cNvPr>
              <p:cNvSpPr txBox="1"/>
              <p:nvPr/>
            </p:nvSpPr>
            <p:spPr>
              <a:xfrm>
                <a:off x="3450255" y="3827835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Y</a:t>
                </a:r>
                <a:endParaRPr lang="en-GB" sz="72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9DA51C-7E9E-9A77-52E3-88E8FCDD75A6}"/>
                  </a:ext>
                </a:extLst>
              </p:cNvPr>
              <p:cNvSpPr txBox="1"/>
              <p:nvPr/>
            </p:nvSpPr>
            <p:spPr>
              <a:xfrm>
                <a:off x="2471004" y="2089523"/>
                <a:ext cx="6449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001" sz="7200" dirty="0"/>
                  <a:t>Z</a:t>
                </a:r>
                <a:endParaRPr lang="en-GB" sz="72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8F4F1FD-4D05-8AD3-5D64-1C32C47A54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6894" y="3064214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55785C4-F36E-7F77-8897-1304722D3B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5134" y="3064213"/>
                <a:ext cx="574110" cy="86576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B760F86-9837-1A5B-92A2-9C106A36FFDD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987573" y="4428000"/>
                <a:ext cx="1462682" cy="0"/>
              </a:xfrm>
              <a:prstGeom prst="straightConnector1">
                <a:avLst/>
              </a:prstGeom>
              <a:ln w="60325">
                <a:solidFill>
                  <a:schemeClr val="accent2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B41419-EA8F-1AF9-BB96-DE43840E0969}"/>
                </a:ext>
              </a:extLst>
            </p:cNvPr>
            <p:cNvSpPr txBox="1"/>
            <p:nvPr/>
          </p:nvSpPr>
          <p:spPr>
            <a:xfrm>
              <a:off x="8476339" y="5028164"/>
              <a:ext cx="1986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sz="2800" dirty="0"/>
                <a:t>The collider</a:t>
              </a:r>
              <a:endParaRPr lang="en-GB" sz="28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A4D7AD-9021-4743-6C47-D170EA188BB4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B37FF0-6592-AD59-ABC2-EA7F1CE08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2DA58D6-63A0-85DB-77BB-2D3BCD83DC7E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36" name="TextBox 6">
                <a:extLst>
                  <a:ext uri="{FF2B5EF4-FFF2-40B4-BE49-F238E27FC236}">
                    <a16:creationId xmlns:a16="http://schemas.microsoft.com/office/drawing/2014/main" id="{84003C23-5825-CF86-8272-16CF98D5D3B3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2D1DB13-944E-6A6E-690A-E0C5B08F6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05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BDDD-913A-4351-9766-02EC0F0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T</a:t>
            </a:r>
            <a:r>
              <a:rPr lang="en-GB" dirty="0"/>
              <a:t>h</a:t>
            </a:r>
            <a:r>
              <a:rPr lang="en-001" dirty="0"/>
              <a:t>e </a:t>
            </a:r>
            <a:r>
              <a:rPr lang="en-GB" dirty="0"/>
              <a:t>F</a:t>
            </a:r>
            <a:r>
              <a:rPr lang="en-001" dirty="0"/>
              <a:t>o</a:t>
            </a:r>
            <a:r>
              <a:rPr lang="en-GB" dirty="0"/>
              <a:t>r</a:t>
            </a:r>
            <a:r>
              <a:rPr lang="en-001" dirty="0"/>
              <a:t>k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7C4F1-8BB1-B734-3303-5EC33C1B9DCB}"/>
              </a:ext>
            </a:extLst>
          </p:cNvPr>
          <p:cNvGrpSpPr/>
          <p:nvPr/>
        </p:nvGrpSpPr>
        <p:grpSpPr>
          <a:xfrm>
            <a:off x="1342595" y="2089523"/>
            <a:ext cx="2752638" cy="2938641"/>
            <a:chOff x="1342595" y="2089523"/>
            <a:chExt cx="2752638" cy="2938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30784D-C1B8-4049-A2CD-AF82E0CEF388}"/>
                </a:ext>
              </a:extLst>
            </p:cNvPr>
            <p:cNvSpPr txBox="1"/>
            <p:nvPr/>
          </p:nvSpPr>
          <p:spPr>
            <a:xfrm>
              <a:off x="134259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X</a:t>
              </a:r>
              <a:endParaRPr lang="en-GB" sz="7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8B42A3-E1D7-44E2-ABFF-624E8CC6046C}"/>
                </a:ext>
              </a:extLst>
            </p:cNvPr>
            <p:cNvSpPr txBox="1"/>
            <p:nvPr/>
          </p:nvSpPr>
          <p:spPr>
            <a:xfrm>
              <a:off x="345025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Y</a:t>
              </a:r>
              <a:endParaRPr lang="en-GB" sz="7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03CE3-DAE2-47AB-8285-92327536C457}"/>
                </a:ext>
              </a:extLst>
            </p:cNvPr>
            <p:cNvSpPr txBox="1"/>
            <p:nvPr/>
          </p:nvSpPr>
          <p:spPr>
            <a:xfrm>
              <a:off x="2471004" y="2089523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Z</a:t>
              </a:r>
              <a:endParaRPr lang="en-GB" sz="72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9C0263-1709-4A5D-A1C4-113273B81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6894" y="3064214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CF730E-3806-4F8E-B9DE-62C42145DF1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34" y="3064213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1A5C7B-0026-46BD-95F9-46D70CDB75B6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987573" y="4428000"/>
              <a:ext cx="1462682" cy="0"/>
            </a:xfrm>
            <a:prstGeom prst="straightConnector1">
              <a:avLst/>
            </a:prstGeom>
            <a:ln w="6032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810E88A-71CE-42B8-96FC-68867417EADA}"/>
              </a:ext>
            </a:extLst>
          </p:cNvPr>
          <p:cNvSpPr txBox="1"/>
          <p:nvPr/>
        </p:nvSpPr>
        <p:spPr>
          <a:xfrm>
            <a:off x="6096000" y="2159097"/>
            <a:ext cx="53015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600" dirty="0"/>
              <a:t>Z </a:t>
            </a:r>
            <a:r>
              <a:rPr lang="en-GB" sz="3600" dirty="0" err="1"/>
              <a:t>i</a:t>
            </a:r>
            <a:r>
              <a:rPr lang="en-001" sz="3600" dirty="0"/>
              <a:t>s </a:t>
            </a:r>
            <a:r>
              <a:rPr lang="en-GB" sz="3600" dirty="0"/>
              <a:t>a</a:t>
            </a:r>
            <a:r>
              <a:rPr lang="en-001" sz="3600" dirty="0"/>
              <a:t> </a:t>
            </a:r>
            <a:r>
              <a:rPr lang="en-GB" sz="3600" dirty="0"/>
              <a:t>c</a:t>
            </a:r>
            <a:r>
              <a:rPr lang="en-001" sz="3600" dirty="0"/>
              <a:t>o</a:t>
            </a:r>
            <a:r>
              <a:rPr lang="en-GB" sz="3600" dirty="0"/>
              <a:t>m</a:t>
            </a:r>
            <a:r>
              <a:rPr lang="en-001" sz="3600" dirty="0"/>
              <a:t>m</a:t>
            </a:r>
            <a:r>
              <a:rPr lang="en-GB" sz="3600" dirty="0"/>
              <a:t>o</a:t>
            </a:r>
            <a:r>
              <a:rPr lang="en-001" sz="3600" dirty="0"/>
              <a:t>n </a:t>
            </a:r>
            <a:r>
              <a:rPr lang="en-GB" sz="3600" dirty="0"/>
              <a:t>c</a:t>
            </a:r>
            <a:r>
              <a:rPr lang="en-001" sz="3600" dirty="0"/>
              <a:t>a</a:t>
            </a:r>
            <a:r>
              <a:rPr lang="en-GB" sz="3600" dirty="0"/>
              <a:t>u</a:t>
            </a:r>
            <a:r>
              <a:rPr lang="en-001" sz="3600" dirty="0"/>
              <a:t>s</a:t>
            </a:r>
            <a:r>
              <a:rPr lang="en-GB" sz="3600" dirty="0"/>
              <a:t>e</a:t>
            </a:r>
            <a:r>
              <a:rPr lang="en-001" sz="3600" dirty="0"/>
              <a:t> </a:t>
            </a:r>
            <a:r>
              <a:rPr lang="en-GB" sz="3600" dirty="0"/>
              <a:t>t</a:t>
            </a:r>
            <a:r>
              <a:rPr lang="en-001" sz="3600" dirty="0"/>
              <a:t>o </a:t>
            </a:r>
            <a:r>
              <a:rPr lang="en-GB" sz="3600" dirty="0"/>
              <a:t>X</a:t>
            </a:r>
            <a:r>
              <a:rPr lang="en-001" sz="3600" dirty="0"/>
              <a:t> </a:t>
            </a:r>
            <a:r>
              <a:rPr lang="en-GB" sz="3600" dirty="0"/>
              <a:t>a</a:t>
            </a:r>
            <a:r>
              <a:rPr lang="en-001" sz="3600" dirty="0"/>
              <a:t>n</a:t>
            </a:r>
            <a:r>
              <a:rPr lang="en-GB" sz="3600" dirty="0"/>
              <a:t>d</a:t>
            </a:r>
            <a:r>
              <a:rPr lang="en-001" sz="3600" dirty="0"/>
              <a:t> </a:t>
            </a:r>
            <a:r>
              <a:rPr lang="en-GB" sz="3600" dirty="0"/>
              <a:t>Y</a:t>
            </a:r>
            <a:endParaRPr lang="en-001" sz="3600" dirty="0"/>
          </a:p>
          <a:p>
            <a:endParaRPr lang="en-001" sz="3600" dirty="0"/>
          </a:p>
          <a:p>
            <a:endParaRPr lang="en-001" sz="3600" dirty="0"/>
          </a:p>
          <a:p>
            <a:r>
              <a:rPr lang="en-001" sz="3600" dirty="0"/>
              <a:t>Condition</a:t>
            </a:r>
            <a:r>
              <a:rPr lang="en-GB" sz="3600" dirty="0" err="1"/>
              <a:t>i</a:t>
            </a:r>
            <a:r>
              <a:rPr lang="en-001" sz="3600" dirty="0"/>
              <a:t>n</a:t>
            </a:r>
            <a:r>
              <a:rPr lang="en-GB" sz="3600" dirty="0"/>
              <a:t>g</a:t>
            </a:r>
            <a:r>
              <a:rPr lang="en-001" sz="3600" dirty="0"/>
              <a:t> on Z removes </a:t>
            </a:r>
            <a:r>
              <a:rPr lang="en-GB" sz="3600" dirty="0"/>
              <a:t>c</a:t>
            </a:r>
            <a:r>
              <a:rPr lang="en-001" sz="3600" dirty="0"/>
              <a:t>o</a:t>
            </a:r>
            <a:r>
              <a:rPr lang="en-GB" sz="3600" dirty="0"/>
              <a:t>r</a:t>
            </a:r>
            <a:r>
              <a:rPr lang="en-001" sz="3600" dirty="0"/>
              <a:t>r</a:t>
            </a:r>
            <a:r>
              <a:rPr lang="en-GB" sz="3600" dirty="0"/>
              <a:t>e</a:t>
            </a:r>
            <a:r>
              <a:rPr lang="en-001" sz="3600" dirty="0"/>
              <a:t>l</a:t>
            </a:r>
            <a:r>
              <a:rPr lang="en-GB" sz="3600" dirty="0"/>
              <a:t>a</a:t>
            </a:r>
            <a:r>
              <a:rPr lang="en-001" sz="3600" dirty="0"/>
              <a:t>t</a:t>
            </a:r>
            <a:r>
              <a:rPr lang="en-GB" sz="3600" dirty="0" err="1"/>
              <a:t>i</a:t>
            </a:r>
            <a:r>
              <a:rPr lang="en-001" sz="3600" dirty="0"/>
              <a:t>o</a:t>
            </a:r>
            <a:r>
              <a:rPr lang="en-GB" sz="3600" dirty="0"/>
              <a:t>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A06EC-D1E1-7056-5C9D-085D154D1270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9CFD5E-37BC-0D0A-A150-8B505D0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4000EB-50C1-2C2D-7ED5-97A407B19183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628361B9-9023-896A-8677-6BA793DBEB3C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A662AC-7350-4EC0-C101-9EF1EE790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387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DD36-35CC-4130-A7ED-15BCDC8B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001" dirty="0"/>
              <a:t>he fork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ECE3D3-1A0D-E54B-FA16-8087CB834F96}"/>
              </a:ext>
            </a:extLst>
          </p:cNvPr>
          <p:cNvGrpSpPr/>
          <p:nvPr/>
        </p:nvGrpSpPr>
        <p:grpSpPr>
          <a:xfrm>
            <a:off x="838200" y="2054012"/>
            <a:ext cx="2752638" cy="2938641"/>
            <a:chOff x="838200" y="2054012"/>
            <a:chExt cx="2752638" cy="2938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805AAF-7C51-46B6-BC49-82645477C4EB}"/>
                </a:ext>
              </a:extLst>
            </p:cNvPr>
            <p:cNvSpPr txBox="1"/>
            <p:nvPr/>
          </p:nvSpPr>
          <p:spPr>
            <a:xfrm>
              <a:off x="838200" y="3792324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X</a:t>
              </a:r>
              <a:endParaRPr lang="en-GB" sz="7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954D61-B4F9-4B8E-95AA-712CC6966E34}"/>
                </a:ext>
              </a:extLst>
            </p:cNvPr>
            <p:cNvSpPr txBox="1"/>
            <p:nvPr/>
          </p:nvSpPr>
          <p:spPr>
            <a:xfrm>
              <a:off x="2945860" y="3792324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Y</a:t>
              </a:r>
              <a:endParaRPr lang="en-GB" sz="7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F397B0-6342-44B5-B7F8-384EEF3A8A7A}"/>
                </a:ext>
              </a:extLst>
            </p:cNvPr>
            <p:cNvSpPr txBox="1"/>
            <p:nvPr/>
          </p:nvSpPr>
          <p:spPr>
            <a:xfrm>
              <a:off x="1966609" y="2054012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Z</a:t>
              </a:r>
              <a:endParaRPr lang="en-GB" sz="72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FCA36C-C314-4CF2-AACA-15569483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2499" y="3028703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A2871E-EE83-402B-9BE1-B03B749AC9C6}"/>
                </a:ext>
              </a:extLst>
            </p:cNvPr>
            <p:cNvCxnSpPr>
              <a:cxnSpLocks/>
            </p:cNvCxnSpPr>
            <p:nvPr/>
          </p:nvCxnSpPr>
          <p:spPr>
            <a:xfrm>
              <a:off x="2520739" y="3028702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E348F0EC-41E2-80B1-3AE5-57356CB5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48" y="2193015"/>
            <a:ext cx="4422166" cy="442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778765-5D9A-10CB-EA4A-40CF065B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97" y="2193015"/>
            <a:ext cx="4446331" cy="442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640A21-EBE9-1EAB-019B-167DACB6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06" y="5296847"/>
            <a:ext cx="4658375" cy="8573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281ADF4-A8FC-915D-3389-984641397574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842104D-F438-C8AD-EC7B-71A1619C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E1538B-7F04-C394-67FB-282AC817242F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FA19D70F-9F57-D556-071A-D9014552D019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5FAB534-BEB2-DCF5-7917-9E29EACB3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49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AF82-6656-4D37-9304-17C1AEEB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T</a:t>
            </a:r>
            <a:r>
              <a:rPr lang="en-GB" dirty="0"/>
              <a:t>h</a:t>
            </a:r>
            <a:r>
              <a:rPr lang="en-001" dirty="0"/>
              <a:t>e </a:t>
            </a:r>
            <a:r>
              <a:rPr lang="en-GB" dirty="0"/>
              <a:t>P</a:t>
            </a:r>
            <a:r>
              <a:rPr lang="en-001" dirty="0" err="1"/>
              <a:t>i</a:t>
            </a:r>
            <a:r>
              <a:rPr lang="en-GB" dirty="0"/>
              <a:t>p</a:t>
            </a:r>
            <a:r>
              <a:rPr lang="en-001" dirty="0"/>
              <a:t>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0AF8FD-C5CA-97A2-DC7A-EFFBACDB8B94}"/>
              </a:ext>
            </a:extLst>
          </p:cNvPr>
          <p:cNvGrpSpPr/>
          <p:nvPr/>
        </p:nvGrpSpPr>
        <p:grpSpPr>
          <a:xfrm>
            <a:off x="1342595" y="2089523"/>
            <a:ext cx="2752638" cy="2938641"/>
            <a:chOff x="1342595" y="2089523"/>
            <a:chExt cx="2752638" cy="2938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2293F9-D56D-4628-8A47-3FC9284736A7}"/>
                </a:ext>
              </a:extLst>
            </p:cNvPr>
            <p:cNvSpPr txBox="1"/>
            <p:nvPr/>
          </p:nvSpPr>
          <p:spPr>
            <a:xfrm>
              <a:off x="134259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X</a:t>
              </a:r>
              <a:endParaRPr lang="en-GB" sz="7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7BC874-D3EA-46BF-B9BE-995C5E24F9F5}"/>
                </a:ext>
              </a:extLst>
            </p:cNvPr>
            <p:cNvSpPr txBox="1"/>
            <p:nvPr/>
          </p:nvSpPr>
          <p:spPr>
            <a:xfrm>
              <a:off x="345025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Y</a:t>
              </a:r>
              <a:endParaRPr lang="en-GB" sz="7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7C8B61-D315-4C32-883E-C55140B5C044}"/>
                </a:ext>
              </a:extLst>
            </p:cNvPr>
            <p:cNvSpPr txBox="1"/>
            <p:nvPr/>
          </p:nvSpPr>
          <p:spPr>
            <a:xfrm>
              <a:off x="2471004" y="2089523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Z</a:t>
              </a:r>
              <a:endParaRPr lang="en-GB" sz="72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E9A17E3-5699-4F1D-B740-35ECFA2EF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6894" y="3064214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400BCC-D856-4B89-9259-F441A7624E0B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34" y="3064213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A0BE30-1EA1-464F-A534-7544EC47D9E6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987573" y="4428000"/>
              <a:ext cx="1462682" cy="0"/>
            </a:xfrm>
            <a:prstGeom prst="straightConnector1">
              <a:avLst/>
            </a:prstGeom>
            <a:ln w="6032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A042AD-5E74-4CC6-B457-7049A6F550C4}"/>
              </a:ext>
            </a:extLst>
          </p:cNvPr>
          <p:cNvSpPr txBox="1"/>
          <p:nvPr/>
        </p:nvSpPr>
        <p:spPr>
          <a:xfrm>
            <a:off x="6096000" y="2159097"/>
            <a:ext cx="5301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600" dirty="0"/>
              <a:t>X </a:t>
            </a:r>
            <a:r>
              <a:rPr lang="en-GB" sz="3600" dirty="0"/>
              <a:t>c</a:t>
            </a:r>
            <a:r>
              <a:rPr lang="en-001" sz="3600" dirty="0"/>
              <a:t>a</a:t>
            </a:r>
            <a:r>
              <a:rPr lang="en-GB" sz="3600" dirty="0"/>
              <a:t>u</a:t>
            </a:r>
            <a:r>
              <a:rPr lang="en-001" sz="3600" dirty="0"/>
              <a:t>s</a:t>
            </a:r>
            <a:r>
              <a:rPr lang="en-GB" sz="3600" dirty="0"/>
              <a:t>e</a:t>
            </a:r>
            <a:r>
              <a:rPr lang="en-001" sz="3600" dirty="0"/>
              <a:t>s </a:t>
            </a:r>
            <a:r>
              <a:rPr lang="en-GB" sz="3600" dirty="0"/>
              <a:t>Z</a:t>
            </a:r>
            <a:r>
              <a:rPr lang="en-001" sz="3600" dirty="0"/>
              <a:t> causes </a:t>
            </a:r>
            <a:r>
              <a:rPr lang="en-GB" sz="3600" dirty="0"/>
              <a:t>Y</a:t>
            </a:r>
            <a:endParaRPr lang="en-001" sz="3600" dirty="0"/>
          </a:p>
          <a:p>
            <a:r>
              <a:rPr lang="en-001" sz="3600" dirty="0"/>
              <a:t>(</a:t>
            </a:r>
            <a:r>
              <a:rPr lang="en-GB" sz="3600" dirty="0"/>
              <a:t>Z</a:t>
            </a:r>
            <a:r>
              <a:rPr lang="en-001" sz="3600" dirty="0"/>
              <a:t> is a mediator)</a:t>
            </a:r>
          </a:p>
          <a:p>
            <a:endParaRPr lang="en-001" sz="3600" dirty="0"/>
          </a:p>
          <a:p>
            <a:r>
              <a:rPr lang="en-001" sz="3600" dirty="0"/>
              <a:t>Condition</a:t>
            </a:r>
            <a:r>
              <a:rPr lang="en-GB" sz="3600" dirty="0" err="1"/>
              <a:t>i</a:t>
            </a:r>
            <a:r>
              <a:rPr lang="en-001" sz="3600" dirty="0"/>
              <a:t>n</a:t>
            </a:r>
            <a:r>
              <a:rPr lang="en-GB" sz="3600" dirty="0"/>
              <a:t>g</a:t>
            </a:r>
            <a:r>
              <a:rPr lang="en-001" sz="3600" dirty="0"/>
              <a:t> on Z removes </a:t>
            </a:r>
            <a:r>
              <a:rPr lang="en-GB" sz="3600" dirty="0"/>
              <a:t>c</a:t>
            </a:r>
            <a:r>
              <a:rPr lang="en-001" sz="3600" dirty="0"/>
              <a:t>o</a:t>
            </a:r>
            <a:r>
              <a:rPr lang="en-GB" sz="3600" dirty="0"/>
              <a:t>r</a:t>
            </a:r>
            <a:r>
              <a:rPr lang="en-001" sz="3600" dirty="0"/>
              <a:t>r</a:t>
            </a:r>
            <a:r>
              <a:rPr lang="en-GB" sz="3600" dirty="0"/>
              <a:t>e</a:t>
            </a:r>
            <a:r>
              <a:rPr lang="en-001" sz="3600" dirty="0"/>
              <a:t>l</a:t>
            </a:r>
            <a:r>
              <a:rPr lang="en-GB" sz="3600" dirty="0"/>
              <a:t>a</a:t>
            </a:r>
            <a:r>
              <a:rPr lang="en-001" sz="3600" dirty="0"/>
              <a:t>t</a:t>
            </a:r>
            <a:r>
              <a:rPr lang="en-GB" sz="3600" dirty="0" err="1"/>
              <a:t>i</a:t>
            </a:r>
            <a:r>
              <a:rPr lang="en-001" sz="3600" dirty="0"/>
              <a:t>o</a:t>
            </a:r>
            <a:r>
              <a:rPr lang="en-GB" sz="3600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FEE2F-89A2-4561-9C70-8EC2D225E250}"/>
              </a:ext>
            </a:extLst>
          </p:cNvPr>
          <p:cNvSpPr txBox="1"/>
          <p:nvPr/>
        </p:nvSpPr>
        <p:spPr>
          <a:xfrm>
            <a:off x="2626468" y="5564221"/>
            <a:ext cx="697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3200" dirty="0"/>
              <a:t>D</a:t>
            </a:r>
            <a:r>
              <a:rPr lang="en-GB" sz="3200" dirty="0"/>
              <a:t>a</a:t>
            </a:r>
            <a:r>
              <a:rPr lang="en-001" sz="3200" dirty="0"/>
              <a:t>t</a:t>
            </a:r>
            <a:r>
              <a:rPr lang="en-GB" sz="3200" dirty="0"/>
              <a:t>a</a:t>
            </a:r>
            <a:r>
              <a:rPr lang="en-001" sz="3200" dirty="0"/>
              <a:t> </a:t>
            </a:r>
            <a:r>
              <a:rPr lang="en-GB" sz="3200" dirty="0"/>
              <a:t>d</a:t>
            </a:r>
            <a:r>
              <a:rPr lang="en-001" sz="3200" dirty="0"/>
              <a:t>o</a:t>
            </a:r>
            <a:r>
              <a:rPr lang="en-GB" sz="3200" dirty="0"/>
              <a:t>e</a:t>
            </a:r>
            <a:r>
              <a:rPr lang="en-001" sz="3200" dirty="0"/>
              <a:t>s </a:t>
            </a:r>
            <a:r>
              <a:rPr lang="en-GB" sz="3200" dirty="0"/>
              <a:t>n</a:t>
            </a:r>
            <a:r>
              <a:rPr lang="en-001" sz="3200" dirty="0"/>
              <a:t>o</a:t>
            </a:r>
            <a:r>
              <a:rPr lang="en-GB" sz="3200" dirty="0"/>
              <a:t>t</a:t>
            </a:r>
            <a:r>
              <a:rPr lang="en-001" sz="3200" dirty="0"/>
              <a:t> </a:t>
            </a:r>
            <a:r>
              <a:rPr lang="en-GB" sz="3200" dirty="0"/>
              <a:t>d</a:t>
            </a:r>
            <a:r>
              <a:rPr lang="en-001" sz="3200" dirty="0" err="1"/>
              <a:t>i</a:t>
            </a:r>
            <a:r>
              <a:rPr lang="en-GB" sz="3200" dirty="0"/>
              <a:t>s</a:t>
            </a:r>
            <a:r>
              <a:rPr lang="en-001" sz="3200" dirty="0"/>
              <a:t>t</a:t>
            </a:r>
            <a:r>
              <a:rPr lang="en-GB" sz="3200" dirty="0" err="1"/>
              <a:t>i</a:t>
            </a:r>
            <a:r>
              <a:rPr lang="en-001" sz="3200" dirty="0"/>
              <a:t>n</a:t>
            </a:r>
            <a:r>
              <a:rPr lang="en-GB" sz="3200" dirty="0"/>
              <a:t>g</a:t>
            </a:r>
            <a:r>
              <a:rPr lang="en-001" sz="3200" dirty="0" err="1"/>
              <a:t>uish</a:t>
            </a:r>
            <a:r>
              <a:rPr lang="en-001" sz="3200" dirty="0"/>
              <a:t> from the Fork!</a:t>
            </a:r>
            <a:endParaRPr lang="en-GB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81EF36-08C9-366B-089D-2BE06B3D032B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73D0B8-54CA-8FAB-9F34-3B1802741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6BEE57-AF76-72EF-83A5-6911D6ADA6C9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5B0D1DA1-F1B4-FA3A-4341-4D730DD26072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13B47C5-CDA8-90FD-8E85-4948565F1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428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FC0F-D0CC-4289-A7A6-93567364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3FE55-003A-4351-98D5-4358EEBA8B80}"/>
              </a:ext>
            </a:extLst>
          </p:cNvPr>
          <p:cNvSpPr txBox="1"/>
          <p:nvPr/>
        </p:nvSpPr>
        <p:spPr>
          <a:xfrm>
            <a:off x="1342595" y="3827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X</a:t>
            </a:r>
            <a:endParaRPr lang="en-GB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A25DC-2C54-4D6B-975D-209FE4EADB55}"/>
              </a:ext>
            </a:extLst>
          </p:cNvPr>
          <p:cNvSpPr txBox="1"/>
          <p:nvPr/>
        </p:nvSpPr>
        <p:spPr>
          <a:xfrm>
            <a:off x="3450255" y="3827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Y</a:t>
            </a:r>
            <a:endParaRPr lang="en-GB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79AC-730E-4A22-A1D6-0F57BBC73474}"/>
              </a:ext>
            </a:extLst>
          </p:cNvPr>
          <p:cNvSpPr txBox="1"/>
          <p:nvPr/>
        </p:nvSpPr>
        <p:spPr>
          <a:xfrm>
            <a:off x="2471004" y="2089523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Z</a:t>
            </a:r>
            <a:endParaRPr lang="en-GB" sz="7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7FCC04-5292-489B-B50A-E56564158ED6}"/>
              </a:ext>
            </a:extLst>
          </p:cNvPr>
          <p:cNvCxnSpPr>
            <a:cxnSpLocks/>
          </p:cNvCxnSpPr>
          <p:nvPr/>
        </p:nvCxnSpPr>
        <p:spPr>
          <a:xfrm flipV="1">
            <a:off x="1896894" y="3064214"/>
            <a:ext cx="574110" cy="8657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16C321-84BC-499D-A00C-6CD0EEC57940}"/>
              </a:ext>
            </a:extLst>
          </p:cNvPr>
          <p:cNvCxnSpPr>
            <a:cxnSpLocks/>
          </p:cNvCxnSpPr>
          <p:nvPr/>
        </p:nvCxnSpPr>
        <p:spPr>
          <a:xfrm>
            <a:off x="3025134" y="3064213"/>
            <a:ext cx="574110" cy="8657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FEAA3BA1-14CE-E269-0742-00CA5FA2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68" y="1867010"/>
            <a:ext cx="4990990" cy="49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D2C4A94-4B7D-0576-50B3-8EB7D321E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67" y="1867010"/>
            <a:ext cx="5018263" cy="49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A1696B-CD78-EA23-95C5-3CEA65E4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85" y="5737960"/>
            <a:ext cx="5289801" cy="6583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63DE5-9E08-0E3E-230A-F10156D24A41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77A825-C81F-EE74-E2A7-48DE47CA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561B34-AF7B-96DA-B836-1E3B0976FF99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21" name="TextBox 6">
                <a:extLst>
                  <a:ext uri="{FF2B5EF4-FFF2-40B4-BE49-F238E27FC236}">
                    <a16:creationId xmlns:a16="http://schemas.microsoft.com/office/drawing/2014/main" id="{9098A7D3-9310-43ED-FF57-EAA21929DE3C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1BC54D7-BCCE-FBD1-BEE1-4341632BE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77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0883-5C26-4C85-8BEE-434C8DBA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T</a:t>
            </a:r>
            <a:r>
              <a:rPr lang="en-GB" dirty="0"/>
              <a:t>h</a:t>
            </a:r>
            <a:r>
              <a:rPr lang="en-001" dirty="0"/>
              <a:t>e </a:t>
            </a:r>
            <a:r>
              <a:rPr lang="en-GB" dirty="0"/>
              <a:t>C</a:t>
            </a:r>
            <a:r>
              <a:rPr lang="en-001" dirty="0"/>
              <a:t>o</a:t>
            </a:r>
            <a:r>
              <a:rPr lang="en-GB" dirty="0"/>
              <a:t>l</a:t>
            </a:r>
            <a:r>
              <a:rPr lang="en-001" dirty="0"/>
              <a:t>l</a:t>
            </a:r>
            <a:r>
              <a:rPr lang="en-GB" dirty="0" err="1"/>
              <a:t>i</a:t>
            </a:r>
            <a:r>
              <a:rPr lang="en-001" dirty="0"/>
              <a:t>d</a:t>
            </a:r>
            <a:r>
              <a:rPr lang="en-GB" dirty="0"/>
              <a:t>e</a:t>
            </a:r>
            <a:r>
              <a:rPr lang="en-001" dirty="0"/>
              <a:t>r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36D06C-B817-A6FE-6B83-E7DCD5D2C02A}"/>
              </a:ext>
            </a:extLst>
          </p:cNvPr>
          <p:cNvGrpSpPr/>
          <p:nvPr/>
        </p:nvGrpSpPr>
        <p:grpSpPr>
          <a:xfrm>
            <a:off x="1342595" y="2089523"/>
            <a:ext cx="2752638" cy="2938641"/>
            <a:chOff x="1342595" y="2089523"/>
            <a:chExt cx="2752638" cy="2938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4021E6-A2C5-4379-9935-78D7EDE0FEBD}"/>
                </a:ext>
              </a:extLst>
            </p:cNvPr>
            <p:cNvSpPr txBox="1"/>
            <p:nvPr/>
          </p:nvSpPr>
          <p:spPr>
            <a:xfrm>
              <a:off x="134259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X</a:t>
              </a:r>
              <a:endParaRPr lang="en-GB" sz="7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498885-3FF2-424C-A7C3-4EAEE8D0C991}"/>
                </a:ext>
              </a:extLst>
            </p:cNvPr>
            <p:cNvSpPr txBox="1"/>
            <p:nvPr/>
          </p:nvSpPr>
          <p:spPr>
            <a:xfrm>
              <a:off x="3450255" y="3827835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Y</a:t>
              </a:r>
              <a:endParaRPr lang="en-GB" sz="7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71A0F5-EF4A-4CA1-BFE4-0EC3694A7444}"/>
                </a:ext>
              </a:extLst>
            </p:cNvPr>
            <p:cNvSpPr txBox="1"/>
            <p:nvPr/>
          </p:nvSpPr>
          <p:spPr>
            <a:xfrm>
              <a:off x="2471004" y="2089523"/>
              <a:ext cx="644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7200" dirty="0"/>
                <a:t>Z</a:t>
              </a:r>
              <a:endParaRPr lang="en-GB" sz="72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9C428C-6AD1-49B8-B651-4D5B4B43C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6894" y="3064214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26C974B-B814-479A-8A73-CAEC786147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5134" y="3064213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BB300B-95E8-41E5-84B0-DF246D5B289A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987573" y="4428000"/>
              <a:ext cx="1462682" cy="0"/>
            </a:xfrm>
            <a:prstGeom prst="straightConnector1">
              <a:avLst/>
            </a:prstGeom>
            <a:ln w="6032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90E4C9-C6B6-457D-B279-D96F855FB64D}"/>
              </a:ext>
            </a:extLst>
          </p:cNvPr>
          <p:cNvSpPr txBox="1"/>
          <p:nvPr/>
        </p:nvSpPr>
        <p:spPr>
          <a:xfrm>
            <a:off x="6096000" y="2159097"/>
            <a:ext cx="53015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600" dirty="0"/>
              <a:t>X </a:t>
            </a:r>
            <a:r>
              <a:rPr lang="en-GB" sz="3600" dirty="0"/>
              <a:t>a</a:t>
            </a:r>
            <a:r>
              <a:rPr lang="en-001" sz="3600" dirty="0"/>
              <a:t>n</a:t>
            </a:r>
            <a:r>
              <a:rPr lang="en-GB" sz="3600" dirty="0"/>
              <a:t>d</a:t>
            </a:r>
            <a:r>
              <a:rPr lang="en-001" sz="3600" dirty="0"/>
              <a:t> Y </a:t>
            </a:r>
            <a:r>
              <a:rPr lang="en-GB" sz="3600" dirty="0"/>
              <a:t>j</a:t>
            </a:r>
            <a:r>
              <a:rPr lang="en-001" sz="3600" dirty="0"/>
              <a:t>o</a:t>
            </a:r>
            <a:r>
              <a:rPr lang="en-GB" sz="3600" dirty="0" err="1"/>
              <a:t>i</a:t>
            </a:r>
            <a:r>
              <a:rPr lang="en-001" sz="3600" dirty="0"/>
              <a:t>n</a:t>
            </a:r>
            <a:r>
              <a:rPr lang="en-GB" sz="3600" dirty="0"/>
              <a:t>t</a:t>
            </a:r>
            <a:r>
              <a:rPr lang="en-001" sz="3600" dirty="0"/>
              <a:t>l</a:t>
            </a:r>
            <a:r>
              <a:rPr lang="en-GB" sz="3600" dirty="0"/>
              <a:t>y</a:t>
            </a:r>
            <a:r>
              <a:rPr lang="en-001" sz="3600" dirty="0"/>
              <a:t> </a:t>
            </a:r>
            <a:r>
              <a:rPr lang="en-GB" sz="3600" dirty="0"/>
              <a:t>c</a:t>
            </a:r>
            <a:r>
              <a:rPr lang="en-001" sz="3600" dirty="0"/>
              <a:t>a</a:t>
            </a:r>
            <a:r>
              <a:rPr lang="en-GB" sz="3600" dirty="0"/>
              <a:t>u</a:t>
            </a:r>
            <a:r>
              <a:rPr lang="en-001" sz="3600" dirty="0"/>
              <a:t>s</a:t>
            </a:r>
            <a:r>
              <a:rPr lang="en-GB" sz="3600" dirty="0"/>
              <a:t>e</a:t>
            </a:r>
            <a:r>
              <a:rPr lang="en-001" sz="3600" dirty="0"/>
              <a:t> Z</a:t>
            </a:r>
          </a:p>
          <a:p>
            <a:endParaRPr lang="en-001" sz="3600" dirty="0"/>
          </a:p>
          <a:p>
            <a:endParaRPr lang="en-001" sz="3600" dirty="0"/>
          </a:p>
          <a:p>
            <a:r>
              <a:rPr lang="en-001" sz="3600" dirty="0"/>
              <a:t>Condition</a:t>
            </a:r>
            <a:r>
              <a:rPr lang="en-GB" sz="3600" dirty="0" err="1"/>
              <a:t>i</a:t>
            </a:r>
            <a:r>
              <a:rPr lang="en-001" sz="3600" dirty="0"/>
              <a:t>n</a:t>
            </a:r>
            <a:r>
              <a:rPr lang="en-GB" sz="3600" dirty="0"/>
              <a:t>g</a:t>
            </a:r>
            <a:r>
              <a:rPr lang="en-001" sz="3600" dirty="0"/>
              <a:t> on Z </a:t>
            </a:r>
            <a:r>
              <a:rPr lang="en-GB" sz="3600" b="1" dirty="0"/>
              <a:t>c</a:t>
            </a:r>
            <a:r>
              <a:rPr lang="en-001" sz="3600" b="1" dirty="0"/>
              <a:t>r</a:t>
            </a:r>
            <a:r>
              <a:rPr lang="en-GB" sz="3600" b="1" dirty="0"/>
              <a:t>e</a:t>
            </a:r>
            <a:r>
              <a:rPr lang="en-001" sz="3600" b="1" dirty="0"/>
              <a:t>a</a:t>
            </a:r>
            <a:r>
              <a:rPr lang="en-GB" sz="3600" b="1" dirty="0"/>
              <a:t>t</a:t>
            </a:r>
            <a:r>
              <a:rPr lang="en-001" sz="3600" b="1" dirty="0"/>
              <a:t>e</a:t>
            </a:r>
            <a:r>
              <a:rPr lang="en-GB" sz="3600" b="1" dirty="0"/>
              <a:t>s</a:t>
            </a:r>
            <a:r>
              <a:rPr lang="en-001" sz="3600" b="1" dirty="0"/>
              <a:t> </a:t>
            </a:r>
            <a:r>
              <a:rPr lang="en-GB" sz="3600" dirty="0"/>
              <a:t>c</a:t>
            </a:r>
            <a:r>
              <a:rPr lang="en-001" sz="3600" dirty="0"/>
              <a:t>o</a:t>
            </a:r>
            <a:r>
              <a:rPr lang="en-GB" sz="3600" dirty="0"/>
              <a:t>r</a:t>
            </a:r>
            <a:r>
              <a:rPr lang="en-001" sz="3600" dirty="0"/>
              <a:t>r</a:t>
            </a:r>
            <a:r>
              <a:rPr lang="en-GB" sz="3600" dirty="0"/>
              <a:t>e</a:t>
            </a:r>
            <a:r>
              <a:rPr lang="en-001" sz="3600" dirty="0"/>
              <a:t>l</a:t>
            </a:r>
            <a:r>
              <a:rPr lang="en-GB" sz="3600" dirty="0"/>
              <a:t>a</a:t>
            </a:r>
            <a:r>
              <a:rPr lang="en-001" sz="3600" dirty="0"/>
              <a:t>t</a:t>
            </a:r>
            <a:r>
              <a:rPr lang="en-GB" sz="3600" dirty="0" err="1"/>
              <a:t>i</a:t>
            </a:r>
            <a:r>
              <a:rPr lang="en-001" sz="3600" dirty="0"/>
              <a:t>o</a:t>
            </a:r>
            <a:r>
              <a:rPr lang="en-GB" sz="3600" dirty="0"/>
              <a:t>n</a:t>
            </a:r>
            <a:endParaRPr lang="en-001" sz="3600" dirty="0"/>
          </a:p>
          <a:p>
            <a:r>
              <a:rPr lang="en-001" sz="2800" dirty="0"/>
              <a:t>(like selecting a subpopulation)</a:t>
            </a:r>
            <a:endParaRPr lang="en-GB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7A7FCE-1C45-8094-B4A5-8093AE364DE3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A4531E-92FC-0EA5-C86A-0CD173D22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B8FF0-29A1-394C-6E7C-F14BDED4673C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C48D3A1F-2BE2-3870-7118-FE988917A466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8545AEA-95AE-ABB8-FF80-271AF2510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3898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2E8F-03A8-1EBB-B4F9-0E29045C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DF989-15E3-DF2F-448F-74C59547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Why</a:t>
            </a:r>
            <a:r>
              <a:rPr lang="pt-PT" dirty="0"/>
              <a:t> experimental design </a:t>
            </a:r>
            <a:r>
              <a:rPr lang="pt-PT" dirty="0" err="1"/>
              <a:t>matters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Counfounders</a:t>
            </a:r>
            <a:endParaRPr lang="pt-PT" dirty="0"/>
          </a:p>
          <a:p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effects</a:t>
            </a:r>
            <a:endParaRPr lang="pt-PT" dirty="0"/>
          </a:p>
          <a:p>
            <a:r>
              <a:rPr lang="pt-PT" dirty="0" err="1"/>
              <a:t>Blocking</a:t>
            </a:r>
            <a:endParaRPr lang="pt-PT" dirty="0"/>
          </a:p>
          <a:p>
            <a:r>
              <a:rPr lang="en-GB" dirty="0"/>
              <a:t>Power analysis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95AD06-6411-2C12-E443-A2249C9126DC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FAC042-641F-E0FE-C77C-863230DC4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88B493-2D2A-20E7-2906-D7003CBDDF13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CD268-881E-0621-8A12-9AE149127B30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35E7434-577A-4A0B-A078-E3E44EFB3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130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0883-5C26-4C85-8BEE-434C8DBA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T</a:t>
            </a:r>
            <a:r>
              <a:rPr lang="en-GB" dirty="0"/>
              <a:t>h</a:t>
            </a:r>
            <a:r>
              <a:rPr lang="en-001" dirty="0"/>
              <a:t>e </a:t>
            </a:r>
            <a:r>
              <a:rPr lang="en-GB" dirty="0"/>
              <a:t>C</a:t>
            </a:r>
            <a:r>
              <a:rPr lang="en-001" dirty="0"/>
              <a:t>o</a:t>
            </a:r>
            <a:r>
              <a:rPr lang="en-GB" dirty="0"/>
              <a:t>l</a:t>
            </a:r>
            <a:r>
              <a:rPr lang="en-001" dirty="0"/>
              <a:t>l</a:t>
            </a:r>
            <a:r>
              <a:rPr lang="en-GB" dirty="0" err="1"/>
              <a:t>i</a:t>
            </a:r>
            <a:r>
              <a:rPr lang="en-001" dirty="0"/>
              <a:t>d</a:t>
            </a:r>
            <a:r>
              <a:rPr lang="en-GB" dirty="0"/>
              <a:t>e</a:t>
            </a:r>
            <a:r>
              <a:rPr lang="en-001" dirty="0"/>
              <a:t>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934B-FFFF-4C52-8806-4E30B310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021E6-A2C5-4379-9935-78D7EDE0FEBD}"/>
              </a:ext>
            </a:extLst>
          </p:cNvPr>
          <p:cNvSpPr txBox="1"/>
          <p:nvPr/>
        </p:nvSpPr>
        <p:spPr>
          <a:xfrm>
            <a:off x="1342595" y="3827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X</a:t>
            </a:r>
            <a:endParaRPr lang="en-GB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98885-3FF2-424C-A7C3-4EAEE8D0C991}"/>
              </a:ext>
            </a:extLst>
          </p:cNvPr>
          <p:cNvSpPr txBox="1"/>
          <p:nvPr/>
        </p:nvSpPr>
        <p:spPr>
          <a:xfrm>
            <a:off x="3450255" y="3827835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Y</a:t>
            </a:r>
            <a:endParaRPr lang="en-GB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1A0F5-EF4A-4CA1-BFE4-0EC3694A7444}"/>
              </a:ext>
            </a:extLst>
          </p:cNvPr>
          <p:cNvSpPr txBox="1"/>
          <p:nvPr/>
        </p:nvSpPr>
        <p:spPr>
          <a:xfrm>
            <a:off x="2471004" y="2089523"/>
            <a:ext cx="64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7200" dirty="0"/>
              <a:t>Z</a:t>
            </a:r>
            <a:endParaRPr lang="en-GB" sz="7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9C428C-6AD1-49B8-B651-4D5B4B43CA5A}"/>
              </a:ext>
            </a:extLst>
          </p:cNvPr>
          <p:cNvCxnSpPr>
            <a:cxnSpLocks/>
          </p:cNvCxnSpPr>
          <p:nvPr/>
        </p:nvCxnSpPr>
        <p:spPr>
          <a:xfrm flipV="1">
            <a:off x="1896894" y="3064214"/>
            <a:ext cx="574110" cy="8657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6C974B-B814-479A-8A73-CAEC78614764}"/>
              </a:ext>
            </a:extLst>
          </p:cNvPr>
          <p:cNvCxnSpPr>
            <a:cxnSpLocks/>
          </p:cNvCxnSpPr>
          <p:nvPr/>
        </p:nvCxnSpPr>
        <p:spPr>
          <a:xfrm flipH="1" flipV="1">
            <a:off x="3025134" y="3064213"/>
            <a:ext cx="574110" cy="8657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BB300B-95E8-41E5-84B0-DF246D5B289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87573" y="4428000"/>
            <a:ext cx="1462682" cy="0"/>
          </a:xfrm>
          <a:prstGeom prst="straightConnector1">
            <a:avLst/>
          </a:prstGeom>
          <a:ln w="60325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7FB53A-CD5E-5E2B-143F-20990A84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64" y="1825625"/>
            <a:ext cx="4663342" cy="466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BB4B17-1EBC-6B7A-CCB5-4E7183EE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884" y="1825214"/>
            <a:ext cx="4688825" cy="466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2D29FF-BF72-41BF-619D-BE6529E6EEFD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153302-635F-76BC-CACB-510648D4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30B199-1B50-073F-D96B-9326C7DB7A07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65BFF9E7-583E-26C0-05E8-4DDF03E1CD8C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1F92F73-C662-6DA3-28C1-91E9809AA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4273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7AA1-B05D-44C2-8D07-DD32CED2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133264-7D4E-450E-82EA-DF0D9D00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062"/>
            <a:ext cx="6363588" cy="3810532"/>
          </a:xfrm>
          <a:prstGeom prst="rect">
            <a:avLst/>
          </a:prstGeom>
        </p:spPr>
      </p:pic>
      <p:pic>
        <p:nvPicPr>
          <p:cNvPr id="4098" name="Picture 2" descr="https://catalogofbias.org/wp-content/uploads/sites/2/2019/03/Collider-bias_fig-2-300x228.png">
            <a:extLst>
              <a:ext uri="{FF2B5EF4-FFF2-40B4-BE49-F238E27FC236}">
                <a16:creationId xmlns:a16="http://schemas.microsoft.com/office/drawing/2014/main" id="{A2DCBB02-B9A5-4C4C-9642-33C7A5AF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88" y="2382906"/>
            <a:ext cx="4253555" cy="32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D9F4A-4501-411C-BBC4-CF26D8E5128A}"/>
              </a:ext>
            </a:extLst>
          </p:cNvPr>
          <p:cNvSpPr txBox="1"/>
          <p:nvPr/>
        </p:nvSpPr>
        <p:spPr>
          <a:xfrm>
            <a:off x="974034" y="6123543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  <a:r>
              <a:rPr lang="en-001" dirty="0"/>
              <a:t>a</a:t>
            </a:r>
            <a:r>
              <a:rPr lang="en-GB" dirty="0"/>
              <a:t>y</a:t>
            </a:r>
            <a:r>
              <a:rPr lang="en-001" dirty="0"/>
              <a:t>, 2016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39F53-7338-4B25-BB58-F93A5EE10CA8}"/>
              </a:ext>
            </a:extLst>
          </p:cNvPr>
          <p:cNvSpPr txBox="1"/>
          <p:nvPr/>
        </p:nvSpPr>
        <p:spPr>
          <a:xfrm>
            <a:off x="8282608" y="6460226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S</a:t>
            </a:r>
            <a:r>
              <a:rPr lang="en-GB" dirty="0"/>
              <a:t>a</a:t>
            </a:r>
            <a:r>
              <a:rPr lang="en-001" dirty="0"/>
              <a:t>c</a:t>
            </a:r>
            <a:r>
              <a:rPr lang="en-GB" dirty="0"/>
              <a:t>k</a:t>
            </a:r>
            <a:r>
              <a:rPr lang="en-001" dirty="0"/>
              <a:t>e</a:t>
            </a:r>
            <a:r>
              <a:rPr lang="en-GB" dirty="0"/>
              <a:t>t</a:t>
            </a:r>
            <a:r>
              <a:rPr lang="en-001" dirty="0"/>
              <a:t>, 1979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8D178-A08B-48AD-8D30-3C60D697B350}"/>
              </a:ext>
            </a:extLst>
          </p:cNvPr>
          <p:cNvSpPr/>
          <p:nvPr/>
        </p:nvSpPr>
        <p:spPr>
          <a:xfrm>
            <a:off x="950013" y="6460226"/>
            <a:ext cx="425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https://doi.org/10.1016/j.ajhg.2015.12.019</a:t>
            </a:r>
          </a:p>
        </p:txBody>
      </p:sp>
    </p:spTree>
    <p:extLst>
      <p:ext uri="{BB962C8B-B14F-4D97-AF65-F5344CB8AC3E}">
        <p14:creationId xmlns:p14="http://schemas.microsoft.com/office/powerpoint/2010/main" val="938589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9DD1-3ECD-4128-B60A-EB06A566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H</a:t>
            </a:r>
            <a:r>
              <a:rPr lang="en-GB" dirty="0"/>
              <a:t>o</a:t>
            </a:r>
            <a:r>
              <a:rPr lang="en-001" dirty="0"/>
              <a:t>w </a:t>
            </a:r>
            <a:r>
              <a:rPr lang="en-GB" dirty="0"/>
              <a:t>t</a:t>
            </a:r>
            <a:r>
              <a:rPr lang="en-001" dirty="0"/>
              <a:t>o </a:t>
            </a:r>
            <a:r>
              <a:rPr lang="en-GB" dirty="0"/>
              <a:t>d</a:t>
            </a:r>
            <a:r>
              <a:rPr lang="en-001" dirty="0"/>
              <a:t>e</a:t>
            </a:r>
            <a:r>
              <a:rPr lang="en-GB" dirty="0"/>
              <a:t>a</a:t>
            </a:r>
            <a:r>
              <a:rPr lang="en-001" dirty="0"/>
              <a:t>l </a:t>
            </a:r>
            <a:r>
              <a:rPr lang="en-GB" dirty="0"/>
              <a:t>w</a:t>
            </a:r>
            <a:r>
              <a:rPr lang="en-001" dirty="0" err="1"/>
              <a:t>i</a:t>
            </a:r>
            <a:r>
              <a:rPr lang="en-GB" dirty="0"/>
              <a:t>t</a:t>
            </a:r>
            <a:r>
              <a:rPr lang="en-001" dirty="0"/>
              <a:t>h </a:t>
            </a:r>
            <a:r>
              <a:rPr lang="en-GB" dirty="0"/>
              <a:t>t</a:t>
            </a:r>
            <a:r>
              <a:rPr lang="en-001" dirty="0"/>
              <a:t>h</a:t>
            </a:r>
            <a:r>
              <a:rPr lang="en-GB" dirty="0" err="1"/>
              <a:t>i</a:t>
            </a:r>
            <a:r>
              <a:rPr lang="en-001" dirty="0"/>
              <a:t>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ACF4-575A-4EDC-8C20-B34FE513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4626" cy="4351338"/>
          </a:xfrm>
        </p:spPr>
        <p:txBody>
          <a:bodyPr/>
          <a:lstStyle/>
          <a:p>
            <a:endParaRPr lang="en-001" dirty="0"/>
          </a:p>
          <a:p>
            <a:r>
              <a:rPr lang="en-001" dirty="0"/>
              <a:t>W</a:t>
            </a:r>
            <a:r>
              <a:rPr lang="en-GB" dirty="0"/>
              <a:t>h</a:t>
            </a:r>
            <a:r>
              <a:rPr lang="en-001" dirty="0"/>
              <a:t>e</a:t>
            </a:r>
            <a:r>
              <a:rPr lang="en-GB" dirty="0"/>
              <a:t>n</a:t>
            </a:r>
            <a:r>
              <a:rPr lang="en-001" dirty="0"/>
              <a:t> </a:t>
            </a:r>
            <a:r>
              <a:rPr lang="en-GB" dirty="0"/>
              <a:t>y</a:t>
            </a:r>
            <a:r>
              <a:rPr lang="en-001" dirty="0"/>
              <a:t>o</a:t>
            </a:r>
            <a:r>
              <a:rPr lang="en-GB" dirty="0"/>
              <a:t>u</a:t>
            </a:r>
            <a:r>
              <a:rPr lang="en-001" dirty="0"/>
              <a:t> </a:t>
            </a:r>
            <a:r>
              <a:rPr lang="en-GB" dirty="0"/>
              <a:t>w</a:t>
            </a:r>
            <a:r>
              <a:rPr lang="en-001" dirty="0"/>
              <a:t>a</a:t>
            </a:r>
            <a:r>
              <a:rPr lang="en-GB" dirty="0"/>
              <a:t>n</a:t>
            </a:r>
            <a:r>
              <a:rPr lang="en-001" dirty="0"/>
              <a:t>t </a:t>
            </a:r>
            <a:r>
              <a:rPr lang="en-GB" dirty="0"/>
              <a:t>t</a:t>
            </a:r>
            <a:r>
              <a:rPr lang="en-001" dirty="0"/>
              <a:t>o </a:t>
            </a:r>
            <a:r>
              <a:rPr lang="en-GB" dirty="0" err="1"/>
              <a:t>i</a:t>
            </a:r>
            <a:r>
              <a:rPr lang="en-001" dirty="0"/>
              <a:t>n</a:t>
            </a:r>
            <a:r>
              <a:rPr lang="en-GB" dirty="0"/>
              <a:t>f</a:t>
            </a:r>
            <a:r>
              <a:rPr lang="en-001" dirty="0"/>
              <a:t>e</a:t>
            </a:r>
            <a:r>
              <a:rPr lang="en-GB" dirty="0"/>
              <a:t>r</a:t>
            </a:r>
            <a:r>
              <a:rPr lang="en-001" dirty="0"/>
              <a:t> X -&gt; Y:</a:t>
            </a:r>
          </a:p>
          <a:p>
            <a:pPr lvl="1"/>
            <a:r>
              <a:rPr lang="en-001" dirty="0"/>
              <a:t>Evaluate all paths that </a:t>
            </a:r>
            <a:r>
              <a:rPr lang="en-GB" dirty="0"/>
              <a:t>c</a:t>
            </a:r>
            <a:r>
              <a:rPr lang="en-001" dirty="0"/>
              <a:t>r</a:t>
            </a:r>
            <a:r>
              <a:rPr lang="en-GB" dirty="0"/>
              <a:t>e</a:t>
            </a:r>
            <a:r>
              <a:rPr lang="en-001" dirty="0"/>
              <a:t>a</a:t>
            </a:r>
            <a:r>
              <a:rPr lang="en-GB" dirty="0"/>
              <a:t>t</a:t>
            </a:r>
            <a:r>
              <a:rPr lang="en-001" dirty="0"/>
              <a:t>e </a:t>
            </a:r>
            <a:r>
              <a:rPr lang="en-GB" dirty="0"/>
              <a:t>n</a:t>
            </a:r>
            <a:r>
              <a:rPr lang="en-001" dirty="0"/>
              <a:t>o</a:t>
            </a:r>
            <a:r>
              <a:rPr lang="en-GB" dirty="0"/>
              <a:t>n</a:t>
            </a:r>
            <a:r>
              <a:rPr lang="en-001" dirty="0"/>
              <a:t> </a:t>
            </a:r>
            <a:r>
              <a:rPr lang="en-GB" dirty="0"/>
              <a:t>c</a:t>
            </a:r>
            <a:r>
              <a:rPr lang="en-001" dirty="0"/>
              <a:t>a</a:t>
            </a:r>
            <a:r>
              <a:rPr lang="en-GB" dirty="0"/>
              <a:t>u</a:t>
            </a:r>
            <a:r>
              <a:rPr lang="en-001" dirty="0"/>
              <a:t>s</a:t>
            </a:r>
            <a:r>
              <a:rPr lang="en-GB" dirty="0"/>
              <a:t>a</a:t>
            </a:r>
            <a:r>
              <a:rPr lang="en-001" dirty="0"/>
              <a:t>l as</a:t>
            </a:r>
            <a:r>
              <a:rPr lang="en-GB" dirty="0"/>
              <a:t>s</a:t>
            </a:r>
            <a:r>
              <a:rPr lang="en-001" dirty="0"/>
              <a:t>o</a:t>
            </a:r>
            <a:r>
              <a:rPr lang="en-GB" dirty="0"/>
              <a:t>c</a:t>
            </a:r>
            <a:r>
              <a:rPr lang="en-001" dirty="0" err="1"/>
              <a:t>i</a:t>
            </a:r>
            <a:r>
              <a:rPr lang="en-GB" dirty="0"/>
              <a:t>a</a:t>
            </a:r>
            <a:r>
              <a:rPr lang="en-001" dirty="0"/>
              <a:t>t</a:t>
            </a:r>
            <a:r>
              <a:rPr lang="en-GB" dirty="0" err="1"/>
              <a:t>i</a:t>
            </a:r>
            <a:r>
              <a:rPr lang="en-001" dirty="0"/>
              <a:t>o</a:t>
            </a:r>
            <a:r>
              <a:rPr lang="en-GB" dirty="0"/>
              <a:t>n</a:t>
            </a:r>
            <a:r>
              <a:rPr lang="en-001" dirty="0"/>
              <a:t>s</a:t>
            </a:r>
          </a:p>
          <a:p>
            <a:pPr lvl="2"/>
            <a:r>
              <a:rPr lang="en-GB" dirty="0"/>
              <a:t>T</a:t>
            </a:r>
            <a:r>
              <a:rPr lang="en-001" dirty="0"/>
              <a:t>he back door</a:t>
            </a:r>
          </a:p>
          <a:p>
            <a:pPr lvl="1"/>
            <a:r>
              <a:rPr lang="en-001" dirty="0"/>
              <a:t>Condition as necessary to close paths</a:t>
            </a:r>
          </a:p>
          <a:p>
            <a:endParaRPr lang="en-001" dirty="0"/>
          </a:p>
          <a:p>
            <a:r>
              <a:rPr lang="en-GB" dirty="0"/>
              <a:t>G</a:t>
            </a:r>
            <a:r>
              <a:rPr lang="en-001" dirty="0" err="1"/>
              <a:t>i</a:t>
            </a:r>
            <a:r>
              <a:rPr lang="en-GB" dirty="0"/>
              <a:t>v</a:t>
            </a:r>
            <a:r>
              <a:rPr lang="en-001" dirty="0"/>
              <a:t>e</a:t>
            </a:r>
            <a:r>
              <a:rPr lang="en-GB" dirty="0"/>
              <a:t>n</a:t>
            </a:r>
            <a:r>
              <a:rPr lang="en-001" dirty="0"/>
              <a:t> </a:t>
            </a:r>
            <a:r>
              <a:rPr lang="en-GB" dirty="0"/>
              <a:t>t</a:t>
            </a:r>
            <a:r>
              <a:rPr lang="en-001" dirty="0"/>
              <a:t>h</a:t>
            </a:r>
            <a:r>
              <a:rPr lang="en-GB" dirty="0"/>
              <a:t>a</a:t>
            </a:r>
            <a:r>
              <a:rPr lang="en-001" dirty="0"/>
              <a:t>t </a:t>
            </a:r>
            <a:r>
              <a:rPr lang="en-GB" dirty="0"/>
              <a:t>y</a:t>
            </a:r>
            <a:r>
              <a:rPr lang="en-001" dirty="0"/>
              <a:t>o</a:t>
            </a:r>
            <a:r>
              <a:rPr lang="en-GB" dirty="0"/>
              <a:t>u</a:t>
            </a:r>
            <a:r>
              <a:rPr lang="en-001" dirty="0"/>
              <a:t> </a:t>
            </a:r>
            <a:r>
              <a:rPr lang="en-GB" dirty="0"/>
              <a:t>k</a:t>
            </a:r>
            <a:r>
              <a:rPr lang="en-001" dirty="0"/>
              <a:t>n</a:t>
            </a:r>
            <a:r>
              <a:rPr lang="en-GB" dirty="0"/>
              <a:t>o</a:t>
            </a:r>
            <a:r>
              <a:rPr lang="en-001" dirty="0"/>
              <a:t>w </a:t>
            </a:r>
            <a:r>
              <a:rPr lang="en-GB" dirty="0"/>
              <a:t>t</a:t>
            </a:r>
            <a:r>
              <a:rPr lang="en-001" dirty="0"/>
              <a:t>h</a:t>
            </a:r>
            <a:r>
              <a:rPr lang="en-GB" dirty="0"/>
              <a:t>e</a:t>
            </a:r>
            <a:r>
              <a:rPr lang="en-001" dirty="0"/>
              <a:t> </a:t>
            </a:r>
            <a:r>
              <a:rPr lang="en-GB" dirty="0"/>
              <a:t>c</a:t>
            </a:r>
            <a:r>
              <a:rPr lang="en-001" dirty="0" err="1"/>
              <a:t>ausal</a:t>
            </a:r>
            <a:r>
              <a:rPr lang="en-001" dirty="0"/>
              <a:t> graph!</a:t>
            </a:r>
          </a:p>
          <a:p>
            <a:pPr lvl="1"/>
            <a:r>
              <a:rPr lang="en-GB" dirty="0"/>
              <a:t>T</a:t>
            </a:r>
            <a:r>
              <a:rPr lang="en-001" dirty="0"/>
              <a:t>his stuff is hard...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8E079-5C45-46BE-B179-53BFFB62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61" y="1825625"/>
            <a:ext cx="2659610" cy="37646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7B1CD0-3135-5F0C-A902-699728835292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E7D7F-5F84-77F7-03A3-CDF7FC45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1BC36C-556E-5626-5513-CE28D316D512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CCCE9ECB-C2DC-1B62-E910-BA942AA97561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322F157-EC30-F887-9E39-9D19880A1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235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54DF-A6BE-13DD-5BD1-D2304C7E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Common experimental designs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AC64-8678-C994-CDD8-B93DF0AF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Completely Randomized Design (CRD)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• Simplest design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• Random assignment of treatments to units</a:t>
            </a:r>
          </a:p>
          <a:p>
            <a:r>
              <a:rPr lang="en-US" dirty="0"/>
              <a:t>Randomized Block Design (RBD)</a:t>
            </a:r>
          </a:p>
          <a:p>
            <a:pPr lvl="1"/>
            <a:r>
              <a:rPr lang="en-US" dirty="0"/>
              <a:t>• Group similar units into blocks</a:t>
            </a:r>
          </a:p>
          <a:p>
            <a:pPr lvl="1"/>
            <a:r>
              <a:rPr lang="en-US" dirty="0"/>
              <a:t>• Randomize within blocks</a:t>
            </a:r>
          </a:p>
          <a:p>
            <a:r>
              <a:rPr lang="en-US" dirty="0"/>
              <a:t>Factorial Designs</a:t>
            </a:r>
          </a:p>
          <a:p>
            <a:pPr lvl="1"/>
            <a:r>
              <a:rPr lang="en-US" dirty="0"/>
              <a:t>• Test multiple factors simultaneously</a:t>
            </a:r>
          </a:p>
          <a:p>
            <a:pPr lvl="1"/>
            <a:r>
              <a:rPr lang="en-US" dirty="0"/>
              <a:t>• Detect interactions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Split-plot / Nested Designs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• Factors applied at different scales</a:t>
            </a:r>
            <a:r>
              <a:rPr lang="en-001" dirty="0">
                <a:solidFill>
                  <a:schemeClr val="bg1">
                    <a:lumMod val="65000"/>
                  </a:schemeClr>
                </a:solidFill>
              </a:rPr>
              <a:t>	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Repeated Measures / Crossover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• Subjects as their own controls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B837C-3F40-ACC6-6ED6-4B68BB6234B7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68B99E-41A4-DE2A-283E-FD168567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CCCC4-1652-B66C-2228-17AEBBA8DA7D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00ACC-761E-C46A-36A0-CD52AE14FBD4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B141257-ABBE-BC2C-9E05-CFEFD71AE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318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21DB-B1ED-E2D6-EADA-C8FDB539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Randomized Block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45199-8BC0-E92A-395D-58B8A365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001" dirty="0"/>
              <a:t>When to use:</a:t>
            </a:r>
          </a:p>
          <a:p>
            <a:r>
              <a:rPr lang="en-GB" dirty="0"/>
              <a:t>E</a:t>
            </a:r>
            <a:r>
              <a:rPr lang="en-001" dirty="0" err="1"/>
              <a:t>xperimental</a:t>
            </a:r>
            <a:r>
              <a:rPr lang="en-001" dirty="0"/>
              <a:t> units are heterogeneous</a:t>
            </a:r>
          </a:p>
          <a:p>
            <a:r>
              <a:rPr lang="en-001" dirty="0"/>
              <a:t>Can group units by some characteristic</a:t>
            </a:r>
          </a:p>
          <a:p>
            <a:r>
              <a:rPr lang="en-001" dirty="0"/>
              <a:t>Want to reduce error variance</a:t>
            </a:r>
          </a:p>
          <a:p>
            <a:endParaRPr lang="en-001" dirty="0"/>
          </a:p>
          <a:p>
            <a:pPr marL="0" indent="0">
              <a:buNone/>
            </a:pPr>
            <a:r>
              <a:rPr lang="en-001" dirty="0"/>
              <a:t>How it works:</a:t>
            </a:r>
          </a:p>
          <a:p>
            <a:r>
              <a:rPr lang="en-001" dirty="0"/>
              <a:t>Group units into blocks of similar units</a:t>
            </a:r>
          </a:p>
          <a:p>
            <a:r>
              <a:rPr lang="en-GB" dirty="0"/>
              <a:t>E</a:t>
            </a:r>
            <a:r>
              <a:rPr lang="en-001" dirty="0"/>
              <a:t>ach block contains at least one unit per treatment</a:t>
            </a:r>
          </a:p>
          <a:p>
            <a:r>
              <a:rPr lang="en-001" dirty="0"/>
              <a:t>Randomize treatments within each block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DBFD24-8841-7C0A-9C93-45CAA189009C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0CDA7F-0733-D07E-9E0B-46D88972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D0A5C2-797B-6C50-C2A3-B250F03EB79E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8B6771-C60C-ED6C-5610-C0F63B42A79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30D6FD7-624D-A902-50A4-1DC4D759E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175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579076-C679-0B85-95AB-86046FDB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Blocking</a:t>
            </a:r>
            <a:r>
              <a:rPr lang="pt-PT" dirty="0"/>
              <a:t> &amp; </a:t>
            </a:r>
            <a:r>
              <a:rPr lang="pt-PT" dirty="0" err="1"/>
              <a:t>Randomization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6074E4-3FA2-B3DC-A95E-F0178C7F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PT" sz="6600" dirty="0"/>
          </a:p>
          <a:p>
            <a:pPr marL="0" indent="0" algn="ctr">
              <a:buNone/>
            </a:pPr>
            <a:r>
              <a:rPr lang="pt-PT" sz="6600" dirty="0"/>
              <a:t>“</a:t>
            </a:r>
            <a:r>
              <a:rPr lang="pt-PT" sz="6600" dirty="0" err="1"/>
              <a:t>Block</a:t>
            </a:r>
            <a:r>
              <a:rPr lang="pt-PT" sz="6600" dirty="0"/>
              <a:t> </a:t>
            </a:r>
            <a:r>
              <a:rPr lang="pt-PT" sz="6600" dirty="0" err="1"/>
              <a:t>what</a:t>
            </a:r>
            <a:r>
              <a:rPr lang="pt-PT" sz="6600" dirty="0"/>
              <a:t> </a:t>
            </a:r>
            <a:r>
              <a:rPr lang="pt-PT" sz="6600" dirty="0" err="1"/>
              <a:t>you</a:t>
            </a:r>
            <a:r>
              <a:rPr lang="pt-PT" sz="6600" dirty="0"/>
              <a:t> can, randomize </a:t>
            </a:r>
            <a:r>
              <a:rPr lang="pt-PT" sz="6600" dirty="0" err="1"/>
              <a:t>the</a:t>
            </a:r>
            <a:r>
              <a:rPr lang="pt-PT" sz="6600" dirty="0"/>
              <a:t> rest”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401630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3AEB-55AF-B2EA-8193-3C717325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Blocking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9BE8-2512-D11C-D0AA-D6CFF797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Group experimental units into </a:t>
            </a:r>
            <a:r>
              <a:rPr lang="en-US" b="1" dirty="0"/>
              <a:t>blocks</a:t>
            </a:r>
            <a:r>
              <a:rPr lang="en-US" dirty="0"/>
              <a:t> that are </a:t>
            </a:r>
            <a:r>
              <a:rPr lang="en-US" b="1" dirty="0"/>
              <a:t>similar</a:t>
            </a:r>
            <a:r>
              <a:rPr lang="en-US" dirty="0"/>
              <a:t> in some way (e.g., age, batch, location), then apply </a:t>
            </a:r>
            <a:r>
              <a:rPr lang="en-US" b="1" dirty="0"/>
              <a:t>all treatments within each block</a:t>
            </a:r>
            <a:r>
              <a:rPr lang="en-US" dirty="0"/>
              <a:t>.</a:t>
            </a:r>
            <a:endParaRPr lang="en-001" dirty="0"/>
          </a:p>
          <a:p>
            <a:pPr marL="0" indent="0">
              <a:buNone/>
            </a:pPr>
            <a:endParaRPr lang="en-001" dirty="0"/>
          </a:p>
          <a:p>
            <a:endParaRPr lang="en-001" dirty="0"/>
          </a:p>
          <a:p>
            <a:pPr marL="0" indent="0">
              <a:buNone/>
            </a:pPr>
            <a:endParaRPr lang="en-001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15BFF0-3976-D730-F798-E73D7489697C}"/>
              </a:ext>
            </a:extLst>
          </p:cNvPr>
          <p:cNvGrpSpPr/>
          <p:nvPr/>
        </p:nvGrpSpPr>
        <p:grpSpPr>
          <a:xfrm>
            <a:off x="1372827" y="3244645"/>
            <a:ext cx="4635911" cy="3352312"/>
            <a:chOff x="6440128" y="3274142"/>
            <a:chExt cx="4635911" cy="335231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C3BED5C-8A86-DDFB-5B44-BBC0CEE3EC93}"/>
                </a:ext>
              </a:extLst>
            </p:cNvPr>
            <p:cNvSpPr/>
            <p:nvPr/>
          </p:nvSpPr>
          <p:spPr>
            <a:xfrm>
              <a:off x="6440129" y="3283974"/>
              <a:ext cx="1858297" cy="7275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001" dirty="0"/>
                <a:t>Treatment</a:t>
              </a:r>
              <a:endParaRPr lang="en-GB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3531717-392B-D300-B7BD-DA8F20032E5D}"/>
                </a:ext>
              </a:extLst>
            </p:cNvPr>
            <p:cNvSpPr/>
            <p:nvPr/>
          </p:nvSpPr>
          <p:spPr>
            <a:xfrm>
              <a:off x="9217742" y="3274142"/>
              <a:ext cx="1858297" cy="7275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001" dirty="0"/>
                <a:t>Response</a:t>
              </a:r>
              <a:endParaRPr lang="en-GB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8E0C625-CE78-1D41-9C1B-725C85BD1988}"/>
                </a:ext>
              </a:extLst>
            </p:cNvPr>
            <p:cNvSpPr/>
            <p:nvPr/>
          </p:nvSpPr>
          <p:spPr>
            <a:xfrm>
              <a:off x="6440128" y="4730468"/>
              <a:ext cx="1858297" cy="727587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001" dirty="0"/>
                <a:t>Confound</a:t>
              </a:r>
            </a:p>
            <a:p>
              <a:pPr algn="ctr"/>
              <a:r>
                <a:rPr lang="en-001" dirty="0" err="1"/>
                <a:t>nuissance</a:t>
              </a:r>
              <a:endParaRPr lang="en-GB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2C03E1E-BADC-6EE0-EEC3-F7CCC80D55D9}"/>
                </a:ext>
              </a:extLst>
            </p:cNvPr>
            <p:cNvCxnSpPr>
              <a:cxnSpLocks/>
            </p:cNvCxnSpPr>
            <p:nvPr/>
          </p:nvCxnSpPr>
          <p:spPr>
            <a:xfrm>
              <a:off x="8397977" y="3637936"/>
              <a:ext cx="780437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2C11230-B33E-EA5F-159A-ACEDD133F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305" y="4136666"/>
              <a:ext cx="1414618" cy="583394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20CB1D8-AAF3-2E85-CE66-B927CC534DE0}"/>
                </a:ext>
              </a:extLst>
            </p:cNvPr>
            <p:cNvSpPr txBox="1"/>
            <p:nvPr/>
          </p:nvSpPr>
          <p:spPr>
            <a:xfrm>
              <a:off x="6685934" y="5456903"/>
              <a:ext cx="253180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S</a:t>
              </a:r>
              <a:r>
                <a:rPr lang="en-001" sz="1400" dirty="0"/>
                <a:t>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A</a:t>
              </a:r>
              <a:r>
                <a:rPr lang="en-001" sz="1400" dirty="0" err="1"/>
                <a:t>ge</a:t>
              </a:r>
              <a:endParaRPr lang="en-001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D</a:t>
              </a:r>
              <a:r>
                <a:rPr lang="en-001" sz="1400" dirty="0"/>
                <a:t>ay of experiment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001" sz="1400" dirty="0"/>
                <a:t>etc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686BB54-6894-67BE-3D61-88DBD08B288D}"/>
              </a:ext>
            </a:extLst>
          </p:cNvPr>
          <p:cNvSpPr txBox="1"/>
          <p:nvPr/>
        </p:nvSpPr>
        <p:spPr>
          <a:xfrm>
            <a:off x="7148052" y="3333135"/>
            <a:ext cx="3932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001" dirty="0" err="1"/>
              <a:t>plit</a:t>
            </a:r>
            <a:r>
              <a:rPr lang="en-001" dirty="0"/>
              <a:t> experimental units into groups of treated/control that are </a:t>
            </a:r>
            <a:r>
              <a:rPr lang="en-001" b="1" dirty="0"/>
              <a:t>identical</a:t>
            </a:r>
            <a:r>
              <a:rPr lang="en-001" dirty="0"/>
              <a:t> on the blocked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778CDE-0024-5CE9-649B-1C94F279CDFF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6DF5622-4B4E-C1AA-CDD3-31A85EDA0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98E66C6-9A74-A8B4-8F1E-995F11967C67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998258D9-5920-C132-068C-BC9A87108608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644F77-FC4B-8EB9-DE81-AAEB2DEC1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3817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DABD9F4-2018-BF96-F6F1-C36C8F273B51}"/>
              </a:ext>
            </a:extLst>
          </p:cNvPr>
          <p:cNvSpPr/>
          <p:nvPr/>
        </p:nvSpPr>
        <p:spPr>
          <a:xfrm>
            <a:off x="6913266" y="1825625"/>
            <a:ext cx="4920993" cy="475604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61330-1B2C-72B2-6F26-AC5000AE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Blocking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3FD5-73C2-BE7E-3106-C9189C7A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M</a:t>
            </a:r>
            <a:r>
              <a:rPr lang="en-001" sz="1800" dirty="0" err="1"/>
              <a:t>easuring</a:t>
            </a:r>
            <a:r>
              <a:rPr lang="en-001" sz="1800" dirty="0"/>
              <a:t> effect of drug on  growth on petri dishes</a:t>
            </a:r>
          </a:p>
          <a:p>
            <a:r>
              <a:rPr lang="en-GB" sz="1800" dirty="0"/>
              <a:t>E</a:t>
            </a:r>
            <a:r>
              <a:rPr lang="en-001" sz="1800" dirty="0" err="1"/>
              <a:t>xperimental</a:t>
            </a:r>
            <a:r>
              <a:rPr lang="en-001" sz="1800" dirty="0"/>
              <a:t> unit: dish</a:t>
            </a:r>
          </a:p>
          <a:p>
            <a:r>
              <a:rPr lang="en-GB" sz="1800" dirty="0"/>
              <a:t>T</a:t>
            </a:r>
            <a:r>
              <a:rPr lang="en-001" sz="1800" dirty="0" err="1"/>
              <a:t>reatment</a:t>
            </a:r>
            <a:r>
              <a:rPr lang="en-001" sz="1800" dirty="0"/>
              <a:t>: Drug (on dish)</a:t>
            </a:r>
          </a:p>
          <a:p>
            <a:r>
              <a:rPr lang="en-001" sz="1800" dirty="0"/>
              <a:t>Response: (cell growth)</a:t>
            </a:r>
          </a:p>
          <a:p>
            <a:r>
              <a:rPr lang="en-001" sz="1800" dirty="0" err="1"/>
              <a:t>Nuissance</a:t>
            </a:r>
            <a:r>
              <a:rPr lang="en-001" sz="1800" dirty="0"/>
              <a:t>: You can only do a few dishes per day and temperature, handling or media can change from day to day.</a:t>
            </a:r>
          </a:p>
          <a:p>
            <a:endParaRPr lang="en-001" sz="1800" dirty="0"/>
          </a:p>
          <a:p>
            <a:r>
              <a:rPr lang="en-001" sz="1800" dirty="0"/>
              <a:t>4 dishes per day (block)</a:t>
            </a:r>
          </a:p>
          <a:p>
            <a:r>
              <a:rPr lang="en-001" sz="1800" dirty="0"/>
              <a:t>Each block:</a:t>
            </a:r>
          </a:p>
          <a:p>
            <a:pPr lvl="1"/>
            <a:r>
              <a:rPr lang="en-001" sz="1400" dirty="0"/>
              <a:t>4 dishes, 2 treated, 2 control</a:t>
            </a:r>
          </a:p>
          <a:p>
            <a:r>
              <a:rPr lang="en-001" sz="1800" dirty="0"/>
              <a:t>10 days</a:t>
            </a:r>
          </a:p>
          <a:p>
            <a:endParaRPr lang="en-001" sz="18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C727491-65A5-E487-72F3-A8D519059A6D}"/>
              </a:ext>
            </a:extLst>
          </p:cNvPr>
          <p:cNvGrpSpPr/>
          <p:nvPr/>
        </p:nvGrpSpPr>
        <p:grpSpPr>
          <a:xfrm>
            <a:off x="12360846" y="3010475"/>
            <a:ext cx="3515597" cy="2167464"/>
            <a:chOff x="4104882" y="3592092"/>
            <a:chExt cx="3515597" cy="21674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A0B469-6F8A-3AC2-C446-6B121B66C0F8}"/>
                </a:ext>
              </a:extLst>
            </p:cNvPr>
            <p:cNvGrpSpPr/>
            <p:nvPr/>
          </p:nvGrpSpPr>
          <p:grpSpPr>
            <a:xfrm>
              <a:off x="4104882" y="3596617"/>
              <a:ext cx="1494505" cy="1747813"/>
              <a:chOff x="1410843" y="3567120"/>
              <a:chExt cx="1494505" cy="174781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60F21F9-52E9-6084-1C57-98C8C57520E5}"/>
                  </a:ext>
                </a:extLst>
              </p:cNvPr>
              <p:cNvSpPr/>
              <p:nvPr/>
            </p:nvSpPr>
            <p:spPr>
              <a:xfrm>
                <a:off x="1410843" y="3567120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D5C8A6B-6C9C-F957-922E-3A1813342DA6}"/>
                  </a:ext>
                </a:extLst>
              </p:cNvPr>
              <p:cNvSpPr/>
              <p:nvPr/>
            </p:nvSpPr>
            <p:spPr>
              <a:xfrm>
                <a:off x="1462084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A63089C-9763-E376-3F07-D5DC4B8538CF}"/>
                  </a:ext>
                </a:extLst>
              </p:cNvPr>
              <p:cNvSpPr/>
              <p:nvPr/>
            </p:nvSpPr>
            <p:spPr>
              <a:xfrm>
                <a:off x="1812224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92CA7C6-C27A-5481-3795-C5048C06357E}"/>
                  </a:ext>
                </a:extLst>
              </p:cNvPr>
              <p:cNvSpPr/>
              <p:nvPr/>
            </p:nvSpPr>
            <p:spPr>
              <a:xfrm>
                <a:off x="2162365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57AA88-594C-A6D5-0628-4D34CB3A50B5}"/>
                  </a:ext>
                </a:extLst>
              </p:cNvPr>
              <p:cNvSpPr/>
              <p:nvPr/>
            </p:nvSpPr>
            <p:spPr>
              <a:xfrm>
                <a:off x="2512506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E949BC-A0DC-4984-3114-5A427EA55868}"/>
                  </a:ext>
                </a:extLst>
              </p:cNvPr>
              <p:cNvSpPr/>
              <p:nvPr/>
            </p:nvSpPr>
            <p:spPr>
              <a:xfrm>
                <a:off x="1462084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8864F50-1B36-DD0A-D4AC-8F5F66007711}"/>
                  </a:ext>
                </a:extLst>
              </p:cNvPr>
              <p:cNvSpPr/>
              <p:nvPr/>
            </p:nvSpPr>
            <p:spPr>
              <a:xfrm>
                <a:off x="1812224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6E74DD-7D16-BEA0-36D3-67D75B22E70F}"/>
                  </a:ext>
                </a:extLst>
              </p:cNvPr>
              <p:cNvSpPr/>
              <p:nvPr/>
            </p:nvSpPr>
            <p:spPr>
              <a:xfrm>
                <a:off x="2162365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C1C10DE-8E4E-BF99-A828-0203609C2B33}"/>
                  </a:ext>
                </a:extLst>
              </p:cNvPr>
              <p:cNvSpPr/>
              <p:nvPr/>
            </p:nvSpPr>
            <p:spPr>
              <a:xfrm>
                <a:off x="2512506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5BAACEC-46AD-841B-0EBA-BABA00E1D1E1}"/>
                  </a:ext>
                </a:extLst>
              </p:cNvPr>
              <p:cNvSpPr/>
              <p:nvPr/>
            </p:nvSpPr>
            <p:spPr>
              <a:xfrm>
                <a:off x="1462084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C7EA845-7729-84C8-F452-4ACD8CDFC91A}"/>
                  </a:ext>
                </a:extLst>
              </p:cNvPr>
              <p:cNvSpPr/>
              <p:nvPr/>
            </p:nvSpPr>
            <p:spPr>
              <a:xfrm>
                <a:off x="1812224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3448F2-B44B-C6FA-A3AC-14DBC80DF035}"/>
                  </a:ext>
                </a:extLst>
              </p:cNvPr>
              <p:cNvSpPr/>
              <p:nvPr/>
            </p:nvSpPr>
            <p:spPr>
              <a:xfrm>
                <a:off x="2162365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DEBD95-63CA-9654-802B-230B261CE4C8}"/>
                  </a:ext>
                </a:extLst>
              </p:cNvPr>
              <p:cNvSpPr/>
              <p:nvPr/>
            </p:nvSpPr>
            <p:spPr>
              <a:xfrm>
                <a:off x="2512506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2F01EE6-0E35-6DD3-7498-21E302519963}"/>
                  </a:ext>
                </a:extLst>
              </p:cNvPr>
              <p:cNvSpPr/>
              <p:nvPr/>
            </p:nvSpPr>
            <p:spPr>
              <a:xfrm>
                <a:off x="1462084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C36972D-5B99-8877-033C-E707A42C0CE1}"/>
                  </a:ext>
                </a:extLst>
              </p:cNvPr>
              <p:cNvSpPr/>
              <p:nvPr/>
            </p:nvSpPr>
            <p:spPr>
              <a:xfrm>
                <a:off x="1812224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E50B93-216F-31A2-322D-BD99F957A664}"/>
                  </a:ext>
                </a:extLst>
              </p:cNvPr>
              <p:cNvSpPr/>
              <p:nvPr/>
            </p:nvSpPr>
            <p:spPr>
              <a:xfrm>
                <a:off x="2162365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E1342D3-7C30-9C3F-B046-19C89E9AF6BF}"/>
                  </a:ext>
                </a:extLst>
              </p:cNvPr>
              <p:cNvSpPr/>
              <p:nvPr/>
            </p:nvSpPr>
            <p:spPr>
              <a:xfrm>
                <a:off x="2512506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B3A78E-9648-5485-A7A4-C485C1BF3AA4}"/>
                  </a:ext>
                </a:extLst>
              </p:cNvPr>
              <p:cNvSpPr/>
              <p:nvPr/>
            </p:nvSpPr>
            <p:spPr>
              <a:xfrm>
                <a:off x="1462084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E1A3A81-22AB-F81A-668F-4C1017E92B01}"/>
                  </a:ext>
                </a:extLst>
              </p:cNvPr>
              <p:cNvSpPr/>
              <p:nvPr/>
            </p:nvSpPr>
            <p:spPr>
              <a:xfrm>
                <a:off x="1812224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50901D-94F3-3586-EF30-1636DB750DC7}"/>
                  </a:ext>
                </a:extLst>
              </p:cNvPr>
              <p:cNvSpPr/>
              <p:nvPr/>
            </p:nvSpPr>
            <p:spPr>
              <a:xfrm>
                <a:off x="2162365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F78AE28-38BB-2AC6-FF66-4F894618175E}"/>
                  </a:ext>
                </a:extLst>
              </p:cNvPr>
              <p:cNvSpPr/>
              <p:nvPr/>
            </p:nvSpPr>
            <p:spPr>
              <a:xfrm>
                <a:off x="2512506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256E55-3F80-896B-19D5-E0CB292AA30F}"/>
                </a:ext>
              </a:extLst>
            </p:cNvPr>
            <p:cNvGrpSpPr/>
            <p:nvPr/>
          </p:nvGrpSpPr>
          <p:grpSpPr>
            <a:xfrm>
              <a:off x="6125974" y="3592092"/>
              <a:ext cx="1494505" cy="1747813"/>
              <a:chOff x="1410843" y="3567120"/>
              <a:chExt cx="1494505" cy="174781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79BFC20-1AB6-5E04-D922-6A06B4918C5F}"/>
                  </a:ext>
                </a:extLst>
              </p:cNvPr>
              <p:cNvSpPr/>
              <p:nvPr/>
            </p:nvSpPr>
            <p:spPr>
              <a:xfrm>
                <a:off x="1410843" y="3567120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171962F-C0FF-D00E-9FFE-0024368F72D6}"/>
                  </a:ext>
                </a:extLst>
              </p:cNvPr>
              <p:cNvSpPr/>
              <p:nvPr/>
            </p:nvSpPr>
            <p:spPr>
              <a:xfrm>
                <a:off x="1462084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EDA7C8-B9F3-74E2-990C-3FF6F426389A}"/>
                  </a:ext>
                </a:extLst>
              </p:cNvPr>
              <p:cNvSpPr/>
              <p:nvPr/>
            </p:nvSpPr>
            <p:spPr>
              <a:xfrm>
                <a:off x="1812224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879866-CA07-F050-A84D-3291B831D1EA}"/>
                  </a:ext>
                </a:extLst>
              </p:cNvPr>
              <p:cNvSpPr/>
              <p:nvPr/>
            </p:nvSpPr>
            <p:spPr>
              <a:xfrm>
                <a:off x="2162365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D1738A8-F29C-9CF8-91CF-3CAD85BDF1F1}"/>
                  </a:ext>
                </a:extLst>
              </p:cNvPr>
              <p:cNvSpPr/>
              <p:nvPr/>
            </p:nvSpPr>
            <p:spPr>
              <a:xfrm>
                <a:off x="2512506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CBC5D05-2262-7582-9D15-5A1F1ED7BC9C}"/>
                  </a:ext>
                </a:extLst>
              </p:cNvPr>
              <p:cNvSpPr/>
              <p:nvPr/>
            </p:nvSpPr>
            <p:spPr>
              <a:xfrm>
                <a:off x="1462084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F5EA1F6-DDA6-99D6-3438-5C52ECC79361}"/>
                  </a:ext>
                </a:extLst>
              </p:cNvPr>
              <p:cNvSpPr/>
              <p:nvPr/>
            </p:nvSpPr>
            <p:spPr>
              <a:xfrm>
                <a:off x="1812224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9AD5E99-FD69-C4E5-FA24-11553D35F8BB}"/>
                  </a:ext>
                </a:extLst>
              </p:cNvPr>
              <p:cNvSpPr/>
              <p:nvPr/>
            </p:nvSpPr>
            <p:spPr>
              <a:xfrm>
                <a:off x="2162365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A717C03-3777-A014-7F96-950ED8CC5D23}"/>
                  </a:ext>
                </a:extLst>
              </p:cNvPr>
              <p:cNvSpPr/>
              <p:nvPr/>
            </p:nvSpPr>
            <p:spPr>
              <a:xfrm>
                <a:off x="2512506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F3F3ABB-0D92-2D57-557C-F262065C6A42}"/>
                  </a:ext>
                </a:extLst>
              </p:cNvPr>
              <p:cNvSpPr/>
              <p:nvPr/>
            </p:nvSpPr>
            <p:spPr>
              <a:xfrm>
                <a:off x="1462084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303D421-EFF7-6DD0-53C1-96C4D9229BE0}"/>
                  </a:ext>
                </a:extLst>
              </p:cNvPr>
              <p:cNvSpPr/>
              <p:nvPr/>
            </p:nvSpPr>
            <p:spPr>
              <a:xfrm>
                <a:off x="1812224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CD8CD4E-E5CD-4208-0961-4BB6BFE790DE}"/>
                  </a:ext>
                </a:extLst>
              </p:cNvPr>
              <p:cNvSpPr/>
              <p:nvPr/>
            </p:nvSpPr>
            <p:spPr>
              <a:xfrm>
                <a:off x="2162365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5B2BC1-E99D-2B45-FDB2-EFC58241536F}"/>
                  </a:ext>
                </a:extLst>
              </p:cNvPr>
              <p:cNvSpPr/>
              <p:nvPr/>
            </p:nvSpPr>
            <p:spPr>
              <a:xfrm>
                <a:off x="2512506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AEBEBA-C32A-01FE-8ACB-4D3E5E2776BC}"/>
                  </a:ext>
                </a:extLst>
              </p:cNvPr>
              <p:cNvSpPr/>
              <p:nvPr/>
            </p:nvSpPr>
            <p:spPr>
              <a:xfrm>
                <a:off x="1462084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29257C0-F8AE-AAB4-F399-F9F665C0CB6D}"/>
                  </a:ext>
                </a:extLst>
              </p:cNvPr>
              <p:cNvSpPr/>
              <p:nvPr/>
            </p:nvSpPr>
            <p:spPr>
              <a:xfrm>
                <a:off x="1812224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865E38-CF3C-B503-541C-63C309D7B6B2}"/>
                  </a:ext>
                </a:extLst>
              </p:cNvPr>
              <p:cNvSpPr/>
              <p:nvPr/>
            </p:nvSpPr>
            <p:spPr>
              <a:xfrm>
                <a:off x="2162365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2BC591-766F-5792-0E0C-DC2DB68C6FBF}"/>
                  </a:ext>
                </a:extLst>
              </p:cNvPr>
              <p:cNvSpPr/>
              <p:nvPr/>
            </p:nvSpPr>
            <p:spPr>
              <a:xfrm>
                <a:off x="2512506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783A740-5DAB-0356-E67D-BF652FA5A2AC}"/>
                  </a:ext>
                </a:extLst>
              </p:cNvPr>
              <p:cNvSpPr/>
              <p:nvPr/>
            </p:nvSpPr>
            <p:spPr>
              <a:xfrm>
                <a:off x="1462084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EB3558F-04A8-62C2-1631-DE872E0F6A37}"/>
                  </a:ext>
                </a:extLst>
              </p:cNvPr>
              <p:cNvSpPr/>
              <p:nvPr/>
            </p:nvSpPr>
            <p:spPr>
              <a:xfrm>
                <a:off x="1812224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E0AF9F0-7DDC-9ABB-59B2-DF5BE9550074}"/>
                  </a:ext>
                </a:extLst>
              </p:cNvPr>
              <p:cNvSpPr/>
              <p:nvPr/>
            </p:nvSpPr>
            <p:spPr>
              <a:xfrm>
                <a:off x="2162365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9995C8-7DF6-7231-0C22-4FBF66EA1C09}"/>
                  </a:ext>
                </a:extLst>
              </p:cNvPr>
              <p:cNvSpPr/>
              <p:nvPr/>
            </p:nvSpPr>
            <p:spPr>
              <a:xfrm>
                <a:off x="2512506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F4E0AA-1122-AD4F-8DB0-CBC8558B151D}"/>
                </a:ext>
              </a:extLst>
            </p:cNvPr>
            <p:cNvSpPr txBox="1"/>
            <p:nvPr/>
          </p:nvSpPr>
          <p:spPr>
            <a:xfrm>
              <a:off x="4442718" y="5390224"/>
              <a:ext cx="10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  <a:r>
                <a:rPr lang="en-001" dirty="0" err="1"/>
                <a:t>atch</a:t>
              </a:r>
              <a:r>
                <a:rPr lang="en-001" dirty="0"/>
                <a:t> 1</a:t>
              </a:r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9015F2-EA28-1B03-D44C-DEE38C1C4F4F}"/>
                </a:ext>
              </a:extLst>
            </p:cNvPr>
            <p:cNvSpPr txBox="1"/>
            <p:nvPr/>
          </p:nvSpPr>
          <p:spPr>
            <a:xfrm>
              <a:off x="6443583" y="5390224"/>
              <a:ext cx="10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  <a:r>
                <a:rPr lang="en-001" dirty="0" err="1"/>
                <a:t>atch</a:t>
              </a:r>
              <a:r>
                <a:rPr lang="en-001" dirty="0"/>
                <a:t> 2</a:t>
              </a:r>
              <a:endParaRPr lang="en-GB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F82A7A-1752-9F68-02F7-045371846BEA}"/>
              </a:ext>
            </a:extLst>
          </p:cNvPr>
          <p:cNvGrpSpPr/>
          <p:nvPr/>
        </p:nvGrpSpPr>
        <p:grpSpPr>
          <a:xfrm>
            <a:off x="7303928" y="2035415"/>
            <a:ext cx="2015612" cy="2015612"/>
            <a:chOff x="1140543" y="3165880"/>
            <a:chExt cx="2015612" cy="201561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EC58D80-E168-E322-0F44-021CF4DCB479}"/>
                </a:ext>
              </a:extLst>
            </p:cNvPr>
            <p:cNvSpPr/>
            <p:nvPr/>
          </p:nvSpPr>
          <p:spPr>
            <a:xfrm>
              <a:off x="1140543" y="3165880"/>
              <a:ext cx="2015612" cy="2015612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81F5F1-0844-E621-E95C-3D20510FCEB1}"/>
                </a:ext>
              </a:extLst>
            </p:cNvPr>
            <p:cNvSpPr/>
            <p:nvPr/>
          </p:nvSpPr>
          <p:spPr>
            <a:xfrm>
              <a:off x="1582993" y="3539071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66E11B0-1CA6-8DC7-3A6F-D4E186ADD2EE}"/>
                </a:ext>
              </a:extLst>
            </p:cNvPr>
            <p:cNvSpPr/>
            <p:nvPr/>
          </p:nvSpPr>
          <p:spPr>
            <a:xfrm>
              <a:off x="2340077" y="370708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B0AEADD-1759-C0AE-BE3F-7EE357498EE3}"/>
                </a:ext>
              </a:extLst>
            </p:cNvPr>
            <p:cNvSpPr/>
            <p:nvPr/>
          </p:nvSpPr>
          <p:spPr>
            <a:xfrm>
              <a:off x="1759974" y="419269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F6BC62-B302-6AD7-F760-094588E28991}"/>
                </a:ext>
              </a:extLst>
            </p:cNvPr>
            <p:cNvSpPr/>
            <p:nvPr/>
          </p:nvSpPr>
          <p:spPr>
            <a:xfrm>
              <a:off x="2062317" y="4588594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A30DF-3D0A-E386-22B9-F1A9253559CE}"/>
              </a:ext>
            </a:extLst>
          </p:cNvPr>
          <p:cNvGrpSpPr/>
          <p:nvPr/>
        </p:nvGrpSpPr>
        <p:grpSpPr>
          <a:xfrm>
            <a:off x="9475516" y="2038219"/>
            <a:ext cx="2015612" cy="2015612"/>
            <a:chOff x="1140543" y="3165880"/>
            <a:chExt cx="2015612" cy="20156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1B26CF-F1B6-D508-E6CC-9CE5D0AAE15E}"/>
                </a:ext>
              </a:extLst>
            </p:cNvPr>
            <p:cNvSpPr/>
            <p:nvPr/>
          </p:nvSpPr>
          <p:spPr>
            <a:xfrm>
              <a:off x="1140543" y="3165880"/>
              <a:ext cx="2015612" cy="2015612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491A7B-5E6F-CE38-2BE4-928E3B088220}"/>
                </a:ext>
              </a:extLst>
            </p:cNvPr>
            <p:cNvSpPr/>
            <p:nvPr/>
          </p:nvSpPr>
          <p:spPr>
            <a:xfrm>
              <a:off x="1582993" y="3539071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0CA054-2DE9-93AD-4EA4-D50234EC2450}"/>
                </a:ext>
              </a:extLst>
            </p:cNvPr>
            <p:cNvSpPr/>
            <p:nvPr/>
          </p:nvSpPr>
          <p:spPr>
            <a:xfrm>
              <a:off x="2340077" y="370708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052DC47-8D5F-C86F-4577-09C17AD81E53}"/>
                </a:ext>
              </a:extLst>
            </p:cNvPr>
            <p:cNvSpPr/>
            <p:nvPr/>
          </p:nvSpPr>
          <p:spPr>
            <a:xfrm>
              <a:off x="1759974" y="419269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079927-4920-DCC1-F2B1-1E8B56502A7B}"/>
                </a:ext>
              </a:extLst>
            </p:cNvPr>
            <p:cNvSpPr/>
            <p:nvPr/>
          </p:nvSpPr>
          <p:spPr>
            <a:xfrm>
              <a:off x="2062317" y="4588594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9894BC-9F90-836B-8C54-1673B9CE3D5E}"/>
              </a:ext>
            </a:extLst>
          </p:cNvPr>
          <p:cNvGrpSpPr/>
          <p:nvPr/>
        </p:nvGrpSpPr>
        <p:grpSpPr>
          <a:xfrm>
            <a:off x="9546602" y="4284067"/>
            <a:ext cx="2015612" cy="2015612"/>
            <a:chOff x="1140543" y="3165880"/>
            <a:chExt cx="2015612" cy="201561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B6BB-18FF-9127-D0DD-DAE859F4DBE7}"/>
                </a:ext>
              </a:extLst>
            </p:cNvPr>
            <p:cNvSpPr/>
            <p:nvPr/>
          </p:nvSpPr>
          <p:spPr>
            <a:xfrm>
              <a:off x="1140543" y="3165880"/>
              <a:ext cx="2015612" cy="20156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FAEAFFE-8F59-7CA9-1EA7-5886E5714605}"/>
                </a:ext>
              </a:extLst>
            </p:cNvPr>
            <p:cNvSpPr/>
            <p:nvPr/>
          </p:nvSpPr>
          <p:spPr>
            <a:xfrm>
              <a:off x="1582993" y="3539071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9DB2FA-AA66-F22E-6059-FF8FAEC260E4}"/>
                </a:ext>
              </a:extLst>
            </p:cNvPr>
            <p:cNvSpPr/>
            <p:nvPr/>
          </p:nvSpPr>
          <p:spPr>
            <a:xfrm>
              <a:off x="2340077" y="370708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F366E4-EC81-681D-222A-E0C0CAAD82B4}"/>
                </a:ext>
              </a:extLst>
            </p:cNvPr>
            <p:cNvSpPr/>
            <p:nvPr/>
          </p:nvSpPr>
          <p:spPr>
            <a:xfrm>
              <a:off x="1759974" y="419269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1DEC080-11E6-2535-A8FF-DBCA314DC0E6}"/>
                </a:ext>
              </a:extLst>
            </p:cNvPr>
            <p:cNvSpPr/>
            <p:nvPr/>
          </p:nvSpPr>
          <p:spPr>
            <a:xfrm>
              <a:off x="2062317" y="4588594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9B87F58-6A12-1E10-05BC-7AE2C8DA77F5}"/>
              </a:ext>
            </a:extLst>
          </p:cNvPr>
          <p:cNvGrpSpPr/>
          <p:nvPr/>
        </p:nvGrpSpPr>
        <p:grpSpPr>
          <a:xfrm>
            <a:off x="7267697" y="4369488"/>
            <a:ext cx="2015612" cy="2015612"/>
            <a:chOff x="1140543" y="3165880"/>
            <a:chExt cx="2015612" cy="20156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7FC53B8-79E0-8A21-C3B1-DA65CDCB5369}"/>
                </a:ext>
              </a:extLst>
            </p:cNvPr>
            <p:cNvSpPr/>
            <p:nvPr/>
          </p:nvSpPr>
          <p:spPr>
            <a:xfrm>
              <a:off x="1140543" y="3165880"/>
              <a:ext cx="2015612" cy="20156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580C56-A066-5E78-20C0-4A6AA6989381}"/>
                </a:ext>
              </a:extLst>
            </p:cNvPr>
            <p:cNvSpPr/>
            <p:nvPr/>
          </p:nvSpPr>
          <p:spPr>
            <a:xfrm>
              <a:off x="1582993" y="3539071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1085AE-DFEA-36E4-61E6-15CD947B2AA5}"/>
                </a:ext>
              </a:extLst>
            </p:cNvPr>
            <p:cNvSpPr/>
            <p:nvPr/>
          </p:nvSpPr>
          <p:spPr>
            <a:xfrm>
              <a:off x="2340077" y="370708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2FE523B-C996-A947-C795-329FDB1DBF2D}"/>
                </a:ext>
              </a:extLst>
            </p:cNvPr>
            <p:cNvSpPr/>
            <p:nvPr/>
          </p:nvSpPr>
          <p:spPr>
            <a:xfrm>
              <a:off x="1759974" y="419269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6BD7A10-ADAC-CFAD-B788-F87B45E424F3}"/>
                </a:ext>
              </a:extLst>
            </p:cNvPr>
            <p:cNvSpPr/>
            <p:nvPr/>
          </p:nvSpPr>
          <p:spPr>
            <a:xfrm>
              <a:off x="2062317" y="4588594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551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4048-50D5-3AAE-2AF7-44023F28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D7DE-2170-6397-EB98-0CF33BFF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Blocking example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9B6A6B-A539-476B-6ADC-86F44DD59F2E}"/>
              </a:ext>
            </a:extLst>
          </p:cNvPr>
          <p:cNvGrpSpPr/>
          <p:nvPr/>
        </p:nvGrpSpPr>
        <p:grpSpPr>
          <a:xfrm>
            <a:off x="12360846" y="3010475"/>
            <a:ext cx="3515597" cy="2167464"/>
            <a:chOff x="4104882" y="3592092"/>
            <a:chExt cx="3515597" cy="21674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3F6B08-86A2-55F1-246E-D1C105F0D1E1}"/>
                </a:ext>
              </a:extLst>
            </p:cNvPr>
            <p:cNvGrpSpPr/>
            <p:nvPr/>
          </p:nvGrpSpPr>
          <p:grpSpPr>
            <a:xfrm>
              <a:off x="4104882" y="3596617"/>
              <a:ext cx="1494505" cy="1747813"/>
              <a:chOff x="1410843" y="3567120"/>
              <a:chExt cx="1494505" cy="174781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49D1280-8250-EEF7-EEEF-9D20FC54BCFA}"/>
                  </a:ext>
                </a:extLst>
              </p:cNvPr>
              <p:cNvSpPr/>
              <p:nvPr/>
            </p:nvSpPr>
            <p:spPr>
              <a:xfrm>
                <a:off x="1410843" y="3567120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673399-A68D-ADDC-3AC7-DAE841BE0763}"/>
                  </a:ext>
                </a:extLst>
              </p:cNvPr>
              <p:cNvSpPr/>
              <p:nvPr/>
            </p:nvSpPr>
            <p:spPr>
              <a:xfrm>
                <a:off x="1462084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7E64E5-3D95-E13A-C1D9-1C33F1808749}"/>
                  </a:ext>
                </a:extLst>
              </p:cNvPr>
              <p:cNvSpPr/>
              <p:nvPr/>
            </p:nvSpPr>
            <p:spPr>
              <a:xfrm>
                <a:off x="1812224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635538B-B437-FEE9-D94A-554FCA757F92}"/>
                  </a:ext>
                </a:extLst>
              </p:cNvPr>
              <p:cNvSpPr/>
              <p:nvPr/>
            </p:nvSpPr>
            <p:spPr>
              <a:xfrm>
                <a:off x="2162365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C9D661F-33E5-9072-3248-EDE622A48E16}"/>
                  </a:ext>
                </a:extLst>
              </p:cNvPr>
              <p:cNvSpPr/>
              <p:nvPr/>
            </p:nvSpPr>
            <p:spPr>
              <a:xfrm>
                <a:off x="2512506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3692F2-5013-6200-9EDB-6FABC70776C5}"/>
                  </a:ext>
                </a:extLst>
              </p:cNvPr>
              <p:cNvSpPr/>
              <p:nvPr/>
            </p:nvSpPr>
            <p:spPr>
              <a:xfrm>
                <a:off x="1462084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B28BD76-BCDA-4714-6BFA-65EE6D0B61CD}"/>
                  </a:ext>
                </a:extLst>
              </p:cNvPr>
              <p:cNvSpPr/>
              <p:nvPr/>
            </p:nvSpPr>
            <p:spPr>
              <a:xfrm>
                <a:off x="1812224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BC8B88F-83CB-C65A-F7B3-D96DDA082F23}"/>
                  </a:ext>
                </a:extLst>
              </p:cNvPr>
              <p:cNvSpPr/>
              <p:nvPr/>
            </p:nvSpPr>
            <p:spPr>
              <a:xfrm>
                <a:off x="2162365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94454C-C0B3-8B0B-E2B9-83F5B9DA1AD8}"/>
                  </a:ext>
                </a:extLst>
              </p:cNvPr>
              <p:cNvSpPr/>
              <p:nvPr/>
            </p:nvSpPr>
            <p:spPr>
              <a:xfrm>
                <a:off x="2512506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AD56E8F-13C9-9DD1-4524-C2CA5EF086D7}"/>
                  </a:ext>
                </a:extLst>
              </p:cNvPr>
              <p:cNvSpPr/>
              <p:nvPr/>
            </p:nvSpPr>
            <p:spPr>
              <a:xfrm>
                <a:off x="1462084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41868D-5851-8D43-CDD3-6427809A3125}"/>
                  </a:ext>
                </a:extLst>
              </p:cNvPr>
              <p:cNvSpPr/>
              <p:nvPr/>
            </p:nvSpPr>
            <p:spPr>
              <a:xfrm>
                <a:off x="1812224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DC9A0C1-83D6-AF00-BDF7-032E69B045E9}"/>
                  </a:ext>
                </a:extLst>
              </p:cNvPr>
              <p:cNvSpPr/>
              <p:nvPr/>
            </p:nvSpPr>
            <p:spPr>
              <a:xfrm>
                <a:off x="2162365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ED1EF8-5ED2-2F1F-040E-7FF4CF3C82E7}"/>
                  </a:ext>
                </a:extLst>
              </p:cNvPr>
              <p:cNvSpPr/>
              <p:nvPr/>
            </p:nvSpPr>
            <p:spPr>
              <a:xfrm>
                <a:off x="2512506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41B6B36-3BD4-B1F0-D043-34B0A0C34487}"/>
                  </a:ext>
                </a:extLst>
              </p:cNvPr>
              <p:cNvSpPr/>
              <p:nvPr/>
            </p:nvSpPr>
            <p:spPr>
              <a:xfrm>
                <a:off x="1462084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6D5A573-37CE-A8F6-7AE2-473A3F26ECE9}"/>
                  </a:ext>
                </a:extLst>
              </p:cNvPr>
              <p:cNvSpPr/>
              <p:nvPr/>
            </p:nvSpPr>
            <p:spPr>
              <a:xfrm>
                <a:off x="1812224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6E04BE-FC99-FCA7-CA43-5652FDEA6375}"/>
                  </a:ext>
                </a:extLst>
              </p:cNvPr>
              <p:cNvSpPr/>
              <p:nvPr/>
            </p:nvSpPr>
            <p:spPr>
              <a:xfrm>
                <a:off x="2162365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5AFCA-C791-A853-E24F-061A5A9C437B}"/>
                  </a:ext>
                </a:extLst>
              </p:cNvPr>
              <p:cNvSpPr/>
              <p:nvPr/>
            </p:nvSpPr>
            <p:spPr>
              <a:xfrm>
                <a:off x="2512506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009121D-5A9B-5A7E-F19C-CC88AA53F5AC}"/>
                  </a:ext>
                </a:extLst>
              </p:cNvPr>
              <p:cNvSpPr/>
              <p:nvPr/>
            </p:nvSpPr>
            <p:spPr>
              <a:xfrm>
                <a:off x="1462084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74E8B9-184D-8BA5-3D73-6C9FACF3349C}"/>
                  </a:ext>
                </a:extLst>
              </p:cNvPr>
              <p:cNvSpPr/>
              <p:nvPr/>
            </p:nvSpPr>
            <p:spPr>
              <a:xfrm>
                <a:off x="1812224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328154-6F0F-6DBC-8921-FDB30AA6F73F}"/>
                  </a:ext>
                </a:extLst>
              </p:cNvPr>
              <p:cNvSpPr/>
              <p:nvPr/>
            </p:nvSpPr>
            <p:spPr>
              <a:xfrm>
                <a:off x="2162365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9F27A5-FBFE-907D-484E-18CDCE1190E9}"/>
                  </a:ext>
                </a:extLst>
              </p:cNvPr>
              <p:cNvSpPr/>
              <p:nvPr/>
            </p:nvSpPr>
            <p:spPr>
              <a:xfrm>
                <a:off x="2512506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3C7575-C1C1-99CE-AC6B-AA0C4BDDF219}"/>
                </a:ext>
              </a:extLst>
            </p:cNvPr>
            <p:cNvGrpSpPr/>
            <p:nvPr/>
          </p:nvGrpSpPr>
          <p:grpSpPr>
            <a:xfrm>
              <a:off x="6125974" y="3592092"/>
              <a:ext cx="1494505" cy="1747813"/>
              <a:chOff x="1410843" y="3567120"/>
              <a:chExt cx="1494505" cy="174781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F98F08D-36EE-8BF9-2A8C-E4D3415F2FFA}"/>
                  </a:ext>
                </a:extLst>
              </p:cNvPr>
              <p:cNvSpPr/>
              <p:nvPr/>
            </p:nvSpPr>
            <p:spPr>
              <a:xfrm>
                <a:off x="1410843" y="3567120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1CB0144-7484-720E-CE21-FCC31AC96DF4}"/>
                  </a:ext>
                </a:extLst>
              </p:cNvPr>
              <p:cNvSpPr/>
              <p:nvPr/>
            </p:nvSpPr>
            <p:spPr>
              <a:xfrm>
                <a:off x="1462084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ECDCE37-7666-430B-9C1C-4382BD309F46}"/>
                  </a:ext>
                </a:extLst>
              </p:cNvPr>
              <p:cNvSpPr/>
              <p:nvPr/>
            </p:nvSpPr>
            <p:spPr>
              <a:xfrm>
                <a:off x="1812224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7071055-8851-947F-A7D2-2D116E97F76A}"/>
                  </a:ext>
                </a:extLst>
              </p:cNvPr>
              <p:cNvSpPr/>
              <p:nvPr/>
            </p:nvSpPr>
            <p:spPr>
              <a:xfrm>
                <a:off x="2162365" y="359986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17DF48-AF1A-DBF8-08A4-A65A90EA1CA4}"/>
                  </a:ext>
                </a:extLst>
              </p:cNvPr>
              <p:cNvSpPr/>
              <p:nvPr/>
            </p:nvSpPr>
            <p:spPr>
              <a:xfrm>
                <a:off x="2512506" y="359986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5E7F58-6488-CBAC-C2DF-227CE8AE692C}"/>
                  </a:ext>
                </a:extLst>
              </p:cNvPr>
              <p:cNvSpPr/>
              <p:nvPr/>
            </p:nvSpPr>
            <p:spPr>
              <a:xfrm>
                <a:off x="1462084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DD5ABBA-04E0-0846-2E0F-50EAA7EF0C7C}"/>
                  </a:ext>
                </a:extLst>
              </p:cNvPr>
              <p:cNvSpPr/>
              <p:nvPr/>
            </p:nvSpPr>
            <p:spPr>
              <a:xfrm>
                <a:off x="1812224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1FBED4-5AFA-10C5-DE68-D5728BBA9CA7}"/>
                  </a:ext>
                </a:extLst>
              </p:cNvPr>
              <p:cNvSpPr/>
              <p:nvPr/>
            </p:nvSpPr>
            <p:spPr>
              <a:xfrm>
                <a:off x="2162365" y="393551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11DBCD-B36F-AC8D-E402-9E6AEC0FBE56}"/>
                  </a:ext>
                </a:extLst>
              </p:cNvPr>
              <p:cNvSpPr/>
              <p:nvPr/>
            </p:nvSpPr>
            <p:spPr>
              <a:xfrm>
                <a:off x="2512506" y="393551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8D64C5D-6EF9-BAF3-EC32-94F88C2DF496}"/>
                  </a:ext>
                </a:extLst>
              </p:cNvPr>
              <p:cNvSpPr/>
              <p:nvPr/>
            </p:nvSpPr>
            <p:spPr>
              <a:xfrm>
                <a:off x="1462084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69E488B-A8C1-3204-FCA6-7A8E3387CFF4}"/>
                  </a:ext>
                </a:extLst>
              </p:cNvPr>
              <p:cNvSpPr/>
              <p:nvPr/>
            </p:nvSpPr>
            <p:spPr>
              <a:xfrm>
                <a:off x="1812224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41B0E5B-F3B1-AB0D-4A4A-C1A761AD5802}"/>
                  </a:ext>
                </a:extLst>
              </p:cNvPr>
              <p:cNvSpPr/>
              <p:nvPr/>
            </p:nvSpPr>
            <p:spPr>
              <a:xfrm>
                <a:off x="2162365" y="427115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7927D08-3437-675C-2369-0C614C9F2946}"/>
                  </a:ext>
                </a:extLst>
              </p:cNvPr>
              <p:cNvSpPr/>
              <p:nvPr/>
            </p:nvSpPr>
            <p:spPr>
              <a:xfrm>
                <a:off x="2512506" y="427115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7BDFEAC-4530-6336-3AAA-211226D7CF2C}"/>
                  </a:ext>
                </a:extLst>
              </p:cNvPr>
              <p:cNvSpPr/>
              <p:nvPr/>
            </p:nvSpPr>
            <p:spPr>
              <a:xfrm>
                <a:off x="1462084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9886E5-A961-C507-CE35-76C76D9FA1A7}"/>
                  </a:ext>
                </a:extLst>
              </p:cNvPr>
              <p:cNvSpPr/>
              <p:nvPr/>
            </p:nvSpPr>
            <p:spPr>
              <a:xfrm>
                <a:off x="1812224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8E80252-EDA1-8648-9CBB-440EEF043D21}"/>
                  </a:ext>
                </a:extLst>
              </p:cNvPr>
              <p:cNvSpPr/>
              <p:nvPr/>
            </p:nvSpPr>
            <p:spPr>
              <a:xfrm>
                <a:off x="2162365" y="460680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FAC5A4A-71E9-C13B-D488-A352BC110008}"/>
                  </a:ext>
                </a:extLst>
              </p:cNvPr>
              <p:cNvSpPr/>
              <p:nvPr/>
            </p:nvSpPr>
            <p:spPr>
              <a:xfrm>
                <a:off x="2512506" y="460680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142116F-48C0-701B-03F6-6C19A91D8ABD}"/>
                  </a:ext>
                </a:extLst>
              </p:cNvPr>
              <p:cNvSpPr/>
              <p:nvPr/>
            </p:nvSpPr>
            <p:spPr>
              <a:xfrm>
                <a:off x="1462084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F0A25-20BC-06EE-4994-3EF1569B7000}"/>
                  </a:ext>
                </a:extLst>
              </p:cNvPr>
              <p:cNvSpPr/>
              <p:nvPr/>
            </p:nvSpPr>
            <p:spPr>
              <a:xfrm>
                <a:off x="1812224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F994F39-7F54-1446-6FE4-0F97A1CB5D64}"/>
                  </a:ext>
                </a:extLst>
              </p:cNvPr>
              <p:cNvSpPr/>
              <p:nvPr/>
            </p:nvSpPr>
            <p:spPr>
              <a:xfrm>
                <a:off x="2162365" y="494245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63C654B-2AB6-F0CF-9494-995C20B05DF6}"/>
                  </a:ext>
                </a:extLst>
              </p:cNvPr>
              <p:cNvSpPr/>
              <p:nvPr/>
            </p:nvSpPr>
            <p:spPr>
              <a:xfrm>
                <a:off x="2512506" y="494245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38BD85-9FBE-123E-4FD4-B8E4E489AEB5}"/>
                </a:ext>
              </a:extLst>
            </p:cNvPr>
            <p:cNvSpPr txBox="1"/>
            <p:nvPr/>
          </p:nvSpPr>
          <p:spPr>
            <a:xfrm>
              <a:off x="4442718" y="5390224"/>
              <a:ext cx="10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  <a:r>
                <a:rPr lang="en-001" dirty="0" err="1"/>
                <a:t>atch</a:t>
              </a:r>
              <a:r>
                <a:rPr lang="en-001" dirty="0"/>
                <a:t> 1</a:t>
              </a:r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59850A-A3E9-3369-9910-AEC139CE628D}"/>
                </a:ext>
              </a:extLst>
            </p:cNvPr>
            <p:cNvSpPr txBox="1"/>
            <p:nvPr/>
          </p:nvSpPr>
          <p:spPr>
            <a:xfrm>
              <a:off x="6443583" y="5390224"/>
              <a:ext cx="10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  <a:r>
                <a:rPr lang="en-001" dirty="0" err="1"/>
                <a:t>atch</a:t>
              </a:r>
              <a:r>
                <a:rPr lang="en-001" dirty="0"/>
                <a:t> 2</a:t>
              </a:r>
              <a:endParaRPr lang="en-GB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BA296A-B150-E256-E7EE-1B1D4184C8AE}"/>
              </a:ext>
            </a:extLst>
          </p:cNvPr>
          <p:cNvGrpSpPr/>
          <p:nvPr/>
        </p:nvGrpSpPr>
        <p:grpSpPr>
          <a:xfrm>
            <a:off x="643095" y="1736830"/>
            <a:ext cx="4920993" cy="4756045"/>
            <a:chOff x="6913266" y="1825625"/>
            <a:chExt cx="4920993" cy="4756045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ED85888-7A08-A6C5-1B10-45CD91805BC6}"/>
                </a:ext>
              </a:extLst>
            </p:cNvPr>
            <p:cNvSpPr/>
            <p:nvPr/>
          </p:nvSpPr>
          <p:spPr>
            <a:xfrm>
              <a:off x="6913266" y="1825625"/>
              <a:ext cx="4920993" cy="475604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2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E02E4F-5C1E-1BD9-9EB6-6490FE8A51D0}"/>
                </a:ext>
              </a:extLst>
            </p:cNvPr>
            <p:cNvGrpSpPr/>
            <p:nvPr/>
          </p:nvGrpSpPr>
          <p:grpSpPr>
            <a:xfrm>
              <a:off x="7303928" y="2035415"/>
              <a:ext cx="2015612" cy="2015612"/>
              <a:chOff x="1140543" y="3165880"/>
              <a:chExt cx="2015612" cy="201561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88B7C3F-4EF3-FB0C-D95E-D0DE6C656DF4}"/>
                  </a:ext>
                </a:extLst>
              </p:cNvPr>
              <p:cNvSpPr/>
              <p:nvPr/>
            </p:nvSpPr>
            <p:spPr>
              <a:xfrm>
                <a:off x="1140543" y="3165880"/>
                <a:ext cx="2015612" cy="2015612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E97066F-FA14-124C-3CD8-B12B96C1114D}"/>
                  </a:ext>
                </a:extLst>
              </p:cNvPr>
              <p:cNvSpPr/>
              <p:nvPr/>
            </p:nvSpPr>
            <p:spPr>
              <a:xfrm>
                <a:off x="1582993" y="3539071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BDCBC70-9FFC-552C-DFC4-9650C76DA82D}"/>
                  </a:ext>
                </a:extLst>
              </p:cNvPr>
              <p:cNvSpPr/>
              <p:nvPr/>
            </p:nvSpPr>
            <p:spPr>
              <a:xfrm>
                <a:off x="2340077" y="370708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A4964C4-7ED5-C461-0B76-9D48862EEBEC}"/>
                  </a:ext>
                </a:extLst>
              </p:cNvPr>
              <p:cNvSpPr/>
              <p:nvPr/>
            </p:nvSpPr>
            <p:spPr>
              <a:xfrm>
                <a:off x="1759974" y="419269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09D259F-2721-C5F3-773E-35FAB2504D33}"/>
                  </a:ext>
                </a:extLst>
              </p:cNvPr>
              <p:cNvSpPr/>
              <p:nvPr/>
            </p:nvSpPr>
            <p:spPr>
              <a:xfrm>
                <a:off x="2062317" y="4588594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5CCF4E-BDE0-76A9-5CCF-4F1C1ACA2704}"/>
                </a:ext>
              </a:extLst>
            </p:cNvPr>
            <p:cNvGrpSpPr/>
            <p:nvPr/>
          </p:nvGrpSpPr>
          <p:grpSpPr>
            <a:xfrm>
              <a:off x="9475516" y="2038219"/>
              <a:ext cx="2015612" cy="2015612"/>
              <a:chOff x="1140543" y="3165880"/>
              <a:chExt cx="2015612" cy="201561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954639E-1C99-7CA2-156D-BF394D97077C}"/>
                  </a:ext>
                </a:extLst>
              </p:cNvPr>
              <p:cNvSpPr/>
              <p:nvPr/>
            </p:nvSpPr>
            <p:spPr>
              <a:xfrm>
                <a:off x="1140543" y="3165880"/>
                <a:ext cx="2015612" cy="2015612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FD4CF30-FD4A-E618-27BA-59A076A557BF}"/>
                  </a:ext>
                </a:extLst>
              </p:cNvPr>
              <p:cNvSpPr/>
              <p:nvPr/>
            </p:nvSpPr>
            <p:spPr>
              <a:xfrm>
                <a:off x="1582993" y="3539071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ADCB409-C6B3-099F-FA30-F637CDD0C8D6}"/>
                  </a:ext>
                </a:extLst>
              </p:cNvPr>
              <p:cNvSpPr/>
              <p:nvPr/>
            </p:nvSpPr>
            <p:spPr>
              <a:xfrm>
                <a:off x="2340077" y="370708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46E0114-F1E0-2520-9AD2-A1878FF506DB}"/>
                  </a:ext>
                </a:extLst>
              </p:cNvPr>
              <p:cNvSpPr/>
              <p:nvPr/>
            </p:nvSpPr>
            <p:spPr>
              <a:xfrm>
                <a:off x="1759974" y="419269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37EE2B5-3758-700D-B910-C84EA2E3E587}"/>
                  </a:ext>
                </a:extLst>
              </p:cNvPr>
              <p:cNvSpPr/>
              <p:nvPr/>
            </p:nvSpPr>
            <p:spPr>
              <a:xfrm>
                <a:off x="2062317" y="4588594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34A2384-A62C-1EAE-0CE8-126C102A750D}"/>
                </a:ext>
              </a:extLst>
            </p:cNvPr>
            <p:cNvGrpSpPr/>
            <p:nvPr/>
          </p:nvGrpSpPr>
          <p:grpSpPr>
            <a:xfrm>
              <a:off x="9546602" y="4284067"/>
              <a:ext cx="2015612" cy="2015612"/>
              <a:chOff x="1140543" y="3165880"/>
              <a:chExt cx="2015612" cy="20156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C6374A9-02A5-62BC-9701-114362290C3D}"/>
                  </a:ext>
                </a:extLst>
              </p:cNvPr>
              <p:cNvSpPr/>
              <p:nvPr/>
            </p:nvSpPr>
            <p:spPr>
              <a:xfrm>
                <a:off x="1140543" y="3165880"/>
                <a:ext cx="2015612" cy="20156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61A8715-E325-D1FB-9969-EDC9803C0DEA}"/>
                  </a:ext>
                </a:extLst>
              </p:cNvPr>
              <p:cNvSpPr/>
              <p:nvPr/>
            </p:nvSpPr>
            <p:spPr>
              <a:xfrm>
                <a:off x="1582993" y="3539071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084FAFB-DDAC-F66B-E469-50E518A53943}"/>
                  </a:ext>
                </a:extLst>
              </p:cNvPr>
              <p:cNvSpPr/>
              <p:nvPr/>
            </p:nvSpPr>
            <p:spPr>
              <a:xfrm>
                <a:off x="2340077" y="370708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C4033A5-5419-1DE0-E661-188DC7B87F44}"/>
                  </a:ext>
                </a:extLst>
              </p:cNvPr>
              <p:cNvSpPr/>
              <p:nvPr/>
            </p:nvSpPr>
            <p:spPr>
              <a:xfrm>
                <a:off x="1759974" y="419269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A24A90B-CAF5-B332-DD2D-13B52B5CFB5C}"/>
                  </a:ext>
                </a:extLst>
              </p:cNvPr>
              <p:cNvSpPr/>
              <p:nvPr/>
            </p:nvSpPr>
            <p:spPr>
              <a:xfrm>
                <a:off x="2062317" y="4588594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261270-529F-C37B-67AF-DC49EB1AD363}"/>
                </a:ext>
              </a:extLst>
            </p:cNvPr>
            <p:cNvGrpSpPr/>
            <p:nvPr/>
          </p:nvGrpSpPr>
          <p:grpSpPr>
            <a:xfrm>
              <a:off x="7267697" y="4369488"/>
              <a:ext cx="2015612" cy="2015612"/>
              <a:chOff x="1140543" y="3165880"/>
              <a:chExt cx="2015612" cy="20156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AC2CC73-63BA-1360-DE62-1EEEE067FA17}"/>
                  </a:ext>
                </a:extLst>
              </p:cNvPr>
              <p:cNvSpPr/>
              <p:nvPr/>
            </p:nvSpPr>
            <p:spPr>
              <a:xfrm>
                <a:off x="1140543" y="3165880"/>
                <a:ext cx="2015612" cy="20156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6EFF940-97F6-3498-0C77-793E085CED7A}"/>
                  </a:ext>
                </a:extLst>
              </p:cNvPr>
              <p:cNvSpPr/>
              <p:nvPr/>
            </p:nvSpPr>
            <p:spPr>
              <a:xfrm>
                <a:off x="1582993" y="3539071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D5F854-CA0F-01D3-870F-64813F1B4685}"/>
                  </a:ext>
                </a:extLst>
              </p:cNvPr>
              <p:cNvSpPr/>
              <p:nvPr/>
            </p:nvSpPr>
            <p:spPr>
              <a:xfrm>
                <a:off x="2340077" y="370708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F07CDC9-5CA2-C13E-23C7-4F8224642539}"/>
                  </a:ext>
                </a:extLst>
              </p:cNvPr>
              <p:cNvSpPr/>
              <p:nvPr/>
            </p:nvSpPr>
            <p:spPr>
              <a:xfrm>
                <a:off x="1759974" y="4192698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D4F97BF-8EDE-194D-CB2D-7FC07CCD3736}"/>
                  </a:ext>
                </a:extLst>
              </p:cNvPr>
              <p:cNvSpPr/>
              <p:nvPr/>
            </p:nvSpPr>
            <p:spPr>
              <a:xfrm>
                <a:off x="2062317" y="4588594"/>
                <a:ext cx="353962" cy="3351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03CEDC3-BE32-F7E1-2EB3-AB13F47262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73" y="2117343"/>
            <a:ext cx="6124891" cy="417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9F55951-AB3D-05D1-2865-84C5949DA46F}"/>
              </a:ext>
            </a:extLst>
          </p:cNvPr>
          <p:cNvGrpSpPr/>
          <p:nvPr/>
        </p:nvGrpSpPr>
        <p:grpSpPr>
          <a:xfrm>
            <a:off x="1280607" y="4262790"/>
            <a:ext cx="9998972" cy="1117353"/>
            <a:chOff x="1280607" y="4262790"/>
            <a:chExt cx="9998972" cy="111735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016767C-D608-8980-40AC-51AAB8CF9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80"/>
            <a:stretch/>
          </p:blipFill>
          <p:spPr>
            <a:xfrm>
              <a:off x="1281231" y="4262790"/>
              <a:ext cx="9998348" cy="111735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28799B-6135-3671-1D02-F5D8B7A5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607" y="4566654"/>
              <a:ext cx="2311889" cy="731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2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24B3-3D91-2F0B-3CF6-363C9E0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Blocking</a:t>
            </a:r>
            <a:endParaRPr lang="en-GB" dirty="0"/>
          </a:p>
        </p:txBody>
      </p:sp>
      <p:pic>
        <p:nvPicPr>
          <p:cNvPr id="9218" name="Picture 2" descr="Experimental Design and Blocking - Data Science Discovery">
            <a:extLst>
              <a:ext uri="{FF2B5EF4-FFF2-40B4-BE49-F238E27FC236}">
                <a16:creationId xmlns:a16="http://schemas.microsoft.com/office/drawing/2014/main" id="{181418E4-4B8B-AA49-92CF-6DE3ED63B2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59" y="1690688"/>
            <a:ext cx="52919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41A07-41CA-0647-5A78-558ABE5A66CE}"/>
              </a:ext>
            </a:extLst>
          </p:cNvPr>
          <p:cNvSpPr txBox="1"/>
          <p:nvPr/>
        </p:nvSpPr>
        <p:spPr>
          <a:xfrm>
            <a:off x="1091381" y="1848465"/>
            <a:ext cx="4591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</a:t>
            </a:r>
            <a:r>
              <a:rPr lang="en-001" sz="2400" dirty="0" err="1"/>
              <a:t>mproves</a:t>
            </a:r>
            <a:r>
              <a:rPr lang="en-001" sz="2400" dirty="0"/>
              <a:t>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</a:t>
            </a:r>
            <a:r>
              <a:rPr lang="en-001" sz="2400" dirty="0"/>
              <a:t>educes risk of confounding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sz="2400" dirty="0"/>
          </a:p>
          <a:p>
            <a:r>
              <a:rPr lang="en-001" sz="2400" dirty="0"/>
              <a:t>However: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sz="2400" dirty="0"/>
              <a:t>Complexity in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001" sz="2400" dirty="0"/>
              <a:t>ewer degrees of </a:t>
            </a:r>
            <a:r>
              <a:rPr lang="en-001" sz="2400" dirty="0" err="1"/>
              <a:t>freedon</a:t>
            </a:r>
            <a:endParaRPr lang="en-001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001" sz="2400" dirty="0" err="1"/>
              <a:t>ot</a:t>
            </a:r>
            <a:r>
              <a:rPr lang="en-001" sz="2400" dirty="0"/>
              <a:t> helpful if sources of </a:t>
            </a:r>
            <a:r>
              <a:rPr lang="en-001" sz="2400" dirty="0" err="1"/>
              <a:t>of</a:t>
            </a:r>
            <a:r>
              <a:rPr lang="en-001" sz="2400" dirty="0"/>
              <a:t> variation are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8570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A4F387-2170-1E1D-27FA-F2B81FC9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Objectives of Experimental design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DED89-89FA-3D3E-82E5-90D3DAFA5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dirty="0"/>
              <a:t>Maximize biological insight</a:t>
            </a:r>
          </a:p>
          <a:p>
            <a:r>
              <a:rPr lang="en-001" dirty="0"/>
              <a:t>Minimize technical noise</a:t>
            </a:r>
          </a:p>
          <a:p>
            <a:pPr lvl="1"/>
            <a:r>
              <a:rPr lang="en-GB" dirty="0"/>
              <a:t>C</a:t>
            </a:r>
            <a:r>
              <a:rPr lang="en-001" dirty="0" err="1"/>
              <a:t>ontrol</a:t>
            </a:r>
            <a:r>
              <a:rPr lang="en-001" dirty="0"/>
              <a:t> for unwanted variation</a:t>
            </a:r>
          </a:p>
          <a:p>
            <a:pPr lvl="2"/>
            <a:r>
              <a:rPr lang="en-001" dirty="0"/>
              <a:t>e.g. </a:t>
            </a:r>
            <a:r>
              <a:rPr lang="en-GB" dirty="0"/>
              <a:t>B</a:t>
            </a:r>
            <a:r>
              <a:rPr lang="en-001" dirty="0" err="1"/>
              <a:t>atch</a:t>
            </a:r>
            <a:r>
              <a:rPr lang="en-001" dirty="0"/>
              <a:t> effects	</a:t>
            </a:r>
          </a:p>
          <a:p>
            <a:pPr lvl="1"/>
            <a:r>
              <a:rPr lang="en-GB" dirty="0"/>
              <a:t>R</a:t>
            </a:r>
            <a:r>
              <a:rPr lang="en-001" dirty="0"/>
              <a:t>educe the risk of confounding variables</a:t>
            </a:r>
          </a:p>
          <a:p>
            <a:r>
              <a:rPr lang="en-001" dirty="0"/>
              <a:t>Efficient use of resources</a:t>
            </a:r>
          </a:p>
          <a:p>
            <a:pPr lvl="1"/>
            <a:r>
              <a:rPr lang="en-GB" dirty="0"/>
              <a:t>D</a:t>
            </a:r>
            <a:r>
              <a:rPr lang="en-001" dirty="0" err="1"/>
              <a:t>etermine</a:t>
            </a:r>
            <a:r>
              <a:rPr lang="en-001" dirty="0"/>
              <a:t> optimal sample size and # of replicates</a:t>
            </a:r>
          </a:p>
          <a:p>
            <a:pPr lvl="1"/>
            <a:r>
              <a:rPr lang="en-GB" dirty="0"/>
              <a:t>E</a:t>
            </a:r>
            <a:r>
              <a:rPr lang="en-001" dirty="0" err="1"/>
              <a:t>fficient</a:t>
            </a:r>
            <a:r>
              <a:rPr lang="en-001" dirty="0"/>
              <a:t> design</a:t>
            </a:r>
          </a:p>
          <a:p>
            <a:pPr lvl="1"/>
            <a:endParaRPr lang="en-001" dirty="0"/>
          </a:p>
          <a:p>
            <a:endParaRPr lang="en-001" dirty="0"/>
          </a:p>
          <a:p>
            <a:endParaRPr lang="en-001" dirty="0"/>
          </a:p>
          <a:p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71DEF9-3C5D-B7FC-A808-63BF732A7E3D}"/>
              </a:ext>
            </a:extLst>
          </p:cNvPr>
          <p:cNvCxnSpPr>
            <a:cxnSpLocks/>
          </p:cNvCxnSpPr>
          <p:nvPr/>
        </p:nvCxnSpPr>
        <p:spPr>
          <a:xfrm>
            <a:off x="8514735" y="2428568"/>
            <a:ext cx="0" cy="2900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32E43D-D003-1F37-BE22-082BD81F8D04}"/>
              </a:ext>
            </a:extLst>
          </p:cNvPr>
          <p:cNvSpPr txBox="1"/>
          <p:nvPr/>
        </p:nvSpPr>
        <p:spPr>
          <a:xfrm rot="5400000">
            <a:off x="8021684" y="3460110"/>
            <a:ext cx="204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3600" dirty="0"/>
              <a:t>Statistics</a:t>
            </a:r>
            <a:endParaRPr lang="en-GB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A86B70-6EAD-D502-DEC1-3C1989278858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188FD7-E4B0-0047-2B90-0D962C573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12C8EA-5491-BB7A-4843-4F3D55D6F7AA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D7C05EBA-FA03-A1CB-3070-6FE0A3671D48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44BD7FF-B2E2-5915-FFBD-CF062ACF9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510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3A1D-E710-F4EF-F027-8CDB254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Randomization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CDD1-E205-556B-8B3E-55AD608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001" dirty="0"/>
              <a:t>Randomization controls for:</a:t>
            </a:r>
          </a:p>
          <a:p>
            <a:r>
              <a:rPr lang="en-001" dirty="0"/>
              <a:t>Known and unknown confounders</a:t>
            </a:r>
          </a:p>
          <a:p>
            <a:r>
              <a:rPr lang="en-GB" dirty="0"/>
              <a:t>S</a:t>
            </a:r>
            <a:r>
              <a:rPr lang="en-001" dirty="0"/>
              <a:t>election bias</a:t>
            </a:r>
          </a:p>
          <a:p>
            <a:endParaRPr lang="en-001" dirty="0"/>
          </a:p>
          <a:p>
            <a:r>
              <a:rPr lang="en-001" dirty="0"/>
              <a:t>Random assignment ensures treatment groups are comparable </a:t>
            </a:r>
            <a:r>
              <a:rPr lang="en-001" i="1" dirty="0"/>
              <a:t>on average</a:t>
            </a:r>
          </a:p>
          <a:p>
            <a:r>
              <a:rPr lang="en-001" dirty="0"/>
              <a:t>Any differences between groups are due to chance, not bias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A0603C-2980-E988-7F6B-3974E93D97A3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078E8B-CBBA-64E3-B160-9812CE9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321DD9-3749-E8F4-77EA-5D75670A68E5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F2BFB8-5327-8980-DE4F-35E7A03D20DD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52666D8-2B56-852D-16C1-80A6227BD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8163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7886-7451-C2C3-9AF3-0FAF3930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What to randomize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9ABC-62F7-0209-4A22-CF86C26E9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Treatment assignment (obviously!)</a:t>
            </a:r>
          </a:p>
          <a:p>
            <a:pPr lvl="1"/>
            <a:r>
              <a:rPr lang="en-US" dirty="0"/>
              <a:t>Physical positions</a:t>
            </a:r>
          </a:p>
          <a:p>
            <a:r>
              <a:rPr lang="en-US" dirty="0"/>
              <a:t> Plate positions in incubator</a:t>
            </a:r>
          </a:p>
          <a:p>
            <a:pPr lvl="1"/>
            <a:r>
              <a:rPr lang="en-US" dirty="0"/>
              <a:t>Animal cage positions on rack</a:t>
            </a:r>
          </a:p>
          <a:p>
            <a:pPr lvl="1"/>
            <a:r>
              <a:rPr lang="en-US" dirty="0"/>
              <a:t>Field plot locations</a:t>
            </a:r>
          </a:p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Order of sample processing</a:t>
            </a:r>
          </a:p>
          <a:p>
            <a:pPr lvl="1"/>
            <a:r>
              <a:rPr lang="en-US" dirty="0"/>
              <a:t>Order of measurements</a:t>
            </a:r>
          </a:p>
          <a:p>
            <a:pPr lvl="1"/>
            <a:r>
              <a:rPr lang="en-US" dirty="0"/>
              <a:t>Order of imaging</a:t>
            </a:r>
          </a:p>
          <a:p>
            <a:r>
              <a:rPr lang="en-US" dirty="0"/>
              <a:t>Technical details</a:t>
            </a:r>
          </a:p>
          <a:p>
            <a:pPr lvl="1"/>
            <a:r>
              <a:rPr lang="en-US" dirty="0"/>
              <a:t>Which technician does which samples</a:t>
            </a:r>
          </a:p>
          <a:p>
            <a:pPr lvl="1"/>
            <a:r>
              <a:rPr lang="en-US" dirty="0"/>
              <a:t>Which batch includes which samples</a:t>
            </a:r>
          </a:p>
          <a:p>
            <a:pPr lvl="1"/>
            <a:r>
              <a:rPr lang="en-US" dirty="0"/>
              <a:t>Which day for which treatments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1C3509-EEBA-248E-7D38-5864E671DE3A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BAF99-B6AF-E55B-03E2-C8313A0F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2E2774-0DBD-2CCC-DC15-A4E34802AFF7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36C730-A2D5-3061-7098-58838F0DA7C6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F9554E0-3E9F-A3E8-D570-21781C853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0320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0616-C3E8-7F80-A14D-39553B9B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A88-4650-EBDC-84B4-5F6295A3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Example 1: Incubator plate positions</a:t>
            </a:r>
          </a:p>
          <a:p>
            <a:pPr marL="457200" lvl="1" indent="0">
              <a:buNone/>
            </a:pPr>
            <a:r>
              <a:rPr lang="en-US" dirty="0"/>
              <a:t>• Problem: Temperature gradients in incubator</a:t>
            </a:r>
          </a:p>
          <a:p>
            <a:pPr marL="457200" lvl="1" indent="0">
              <a:buNone/>
            </a:pPr>
            <a:r>
              <a:rPr lang="en-US" dirty="0"/>
              <a:t>• Solution: Randomize which treatment goes in which position</a:t>
            </a:r>
            <a:endParaRPr lang="en-001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2: Sample processing order</a:t>
            </a:r>
          </a:p>
          <a:p>
            <a:pPr marL="457200" lvl="1" indent="0">
              <a:buNone/>
            </a:pPr>
            <a:r>
              <a:rPr lang="en-US" dirty="0"/>
              <a:t>• Problem: Degradation over time, technician fatigue</a:t>
            </a:r>
          </a:p>
          <a:p>
            <a:pPr marL="457200" lvl="1" indent="0">
              <a:buNone/>
            </a:pPr>
            <a:r>
              <a:rPr lang="en-US" dirty="0"/>
              <a:t>• Solution: Randomize order of sample processing</a:t>
            </a:r>
          </a:p>
          <a:p>
            <a:pPr marL="457200" lvl="1" indent="0">
              <a:buNone/>
            </a:pPr>
            <a:r>
              <a:rPr lang="en-US" dirty="0"/>
              <a:t>• Don’t process all treatment samples first, then all controls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3: Animal cage positions</a:t>
            </a:r>
          </a:p>
          <a:p>
            <a:pPr marL="457200" lvl="1" indent="0">
              <a:buNone/>
            </a:pPr>
            <a:r>
              <a:rPr lang="en-US" dirty="0"/>
              <a:t>• Problem: Position effects (light, noise, access)</a:t>
            </a:r>
          </a:p>
          <a:p>
            <a:pPr marL="457200" lvl="1" indent="0">
              <a:buNone/>
            </a:pPr>
            <a:r>
              <a:rPr lang="en-US" dirty="0"/>
              <a:t>• Solution: Randomize cage positions on 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421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78E8-AA6B-3901-3E85-48BF8137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Common randomization mistakes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3009-A2A4-FB09-A5B3-C7D8DC4C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1. Pseudo-randomization</a:t>
            </a:r>
          </a:p>
          <a:p>
            <a:pPr marL="457200" lvl="1" indent="0">
              <a:buNone/>
            </a:pPr>
            <a:r>
              <a:rPr lang="en-US" dirty="0"/>
              <a:t>• Alternating treatments instead of truly random</a:t>
            </a:r>
          </a:p>
          <a:p>
            <a:pPr marL="457200" lvl="1" indent="0">
              <a:buNone/>
            </a:pPr>
            <a:r>
              <a:rPr lang="en-US" dirty="0"/>
              <a:t>• Creates systematic patterns</a:t>
            </a:r>
            <a:endParaRPr lang="en-001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Forgetting to randomize measurement order</a:t>
            </a:r>
          </a:p>
          <a:p>
            <a:pPr marL="457200" lvl="1" indent="0">
              <a:buNone/>
            </a:pPr>
            <a:r>
              <a:rPr lang="en-US" dirty="0"/>
              <a:t>• Even if treatment assignment was random</a:t>
            </a:r>
          </a:p>
          <a:p>
            <a:pPr marL="457200" lvl="1" indent="0">
              <a:buNone/>
            </a:pPr>
            <a:r>
              <a:rPr lang="en-US" dirty="0"/>
              <a:t>• Time-related confounding can occur</a:t>
            </a:r>
            <a:endParaRPr lang="en-001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Not accounting for spatial gradients</a:t>
            </a:r>
          </a:p>
          <a:p>
            <a:pPr marL="457200" lvl="1" indent="0">
              <a:buNone/>
            </a:pPr>
            <a:r>
              <a:rPr lang="en-US" dirty="0"/>
              <a:t>• Position matters (incubators, racks, fields)</a:t>
            </a:r>
          </a:p>
          <a:p>
            <a:pPr marL="457200" lvl="1" indent="0">
              <a:buNone/>
            </a:pPr>
            <a:r>
              <a:rPr lang="en-US" dirty="0"/>
              <a:t>• Need to randomize or block</a:t>
            </a:r>
            <a:endParaRPr lang="en-001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Post-hoc “randomization”</a:t>
            </a:r>
          </a:p>
          <a:p>
            <a:pPr marL="457200" lvl="1" indent="0">
              <a:buNone/>
            </a:pPr>
            <a:r>
              <a:rPr lang="en-US" dirty="0"/>
              <a:t>• Deciding treatment assignment after seeing the units</a:t>
            </a:r>
          </a:p>
          <a:p>
            <a:pPr marL="457200" lvl="1" indent="0">
              <a:buNone/>
            </a:pPr>
            <a:r>
              <a:rPr lang="en-US" dirty="0"/>
              <a:t>• Not truly random!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58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0FBB-B3BA-277D-4B7C-E99EE3CD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effects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46E5-293D-78FA-6AA2-739B3A071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31"/>
            <a:ext cx="10515600" cy="1458349"/>
          </a:xfrm>
        </p:spPr>
        <p:txBody>
          <a:bodyPr/>
          <a:lstStyle/>
          <a:p>
            <a:pPr marL="0" indent="0" algn="ctr">
              <a:buNone/>
            </a:pPr>
            <a:r>
              <a:rPr lang="en-001" dirty="0"/>
              <a:t>“</a:t>
            </a:r>
            <a:r>
              <a:rPr lang="en-US" dirty="0"/>
              <a:t>Systematic non-biological variation introduced by differences in experimental conditions</a:t>
            </a:r>
            <a:r>
              <a:rPr lang="en-001" dirty="0"/>
              <a:t>”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D157C-61CC-46B0-CC8C-E4D7BCE40726}"/>
              </a:ext>
            </a:extLst>
          </p:cNvPr>
          <p:cNvSpPr txBox="1"/>
          <p:nvPr/>
        </p:nvSpPr>
        <p:spPr>
          <a:xfrm>
            <a:off x="1150374" y="3165987"/>
            <a:ext cx="10203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/>
              <a:t>Sources</a:t>
            </a:r>
            <a:r>
              <a:rPr lang="en-00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days or runs of the experiment</a:t>
            </a:r>
            <a:endParaRPr lang="en-00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001" dirty="0" err="1"/>
              <a:t>quipment</a:t>
            </a:r>
            <a:r>
              <a:rPr lang="en-001" dirty="0"/>
              <a:t>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001" dirty="0" err="1"/>
              <a:t>ifferences</a:t>
            </a:r>
            <a:r>
              <a:rPr lang="en-001" dirty="0"/>
              <a:t> in operator/experimenter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processing batches (e.g., RNA extraction, library prep)</a:t>
            </a:r>
            <a:endParaRPr lang="en-00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001" dirty="0" err="1"/>
              <a:t>tc</a:t>
            </a:r>
            <a:r>
              <a:rPr lang="en-001" dirty="0"/>
              <a:t>.</a:t>
            </a:r>
          </a:p>
          <a:p>
            <a:endParaRPr lang="en-001" dirty="0"/>
          </a:p>
          <a:p>
            <a:endParaRPr lang="en-001" dirty="0"/>
          </a:p>
          <a:p>
            <a:pPr algn="ctr"/>
            <a:r>
              <a:rPr lang="en-US" dirty="0"/>
              <a:t>Can confound results, obscure true biological signals, and lead to false positives/negatives.</a:t>
            </a:r>
            <a:endParaRPr lang="en-001" dirty="0"/>
          </a:p>
          <a:p>
            <a:endParaRPr lang="en-001" dirty="0"/>
          </a:p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45E5AB-1B25-1A25-07C5-97BD885EA56F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B13EDA-F477-4EC2-114D-5E529A50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7E6528-4358-24EF-44BD-7969C2545A10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55ECD613-B603-83BE-7866-A9B6D7A6FD8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27C8CE3-4212-886E-6A6F-A719EEF62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6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B474-CC10-1BE8-EA93-AEB0FB39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Sources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effects</a:t>
            </a:r>
            <a:r>
              <a:rPr lang="pt-PT" dirty="0"/>
              <a:t> in </a:t>
            </a:r>
            <a:r>
              <a:rPr lang="pt-PT" dirty="0" err="1"/>
              <a:t>HTSeq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24CD4-4FF2-6445-7A5E-4867FD8B7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63176"/>
            <a:ext cx="5157787" cy="823912"/>
          </a:xfrm>
        </p:spPr>
        <p:txBody>
          <a:bodyPr anchor="ctr" anchorCtr="0">
            <a:normAutofit/>
          </a:bodyPr>
          <a:lstStyle/>
          <a:p>
            <a:r>
              <a:rPr lang="en-US" sz="2000" b="1" i="0" dirty="0">
                <a:solidFill>
                  <a:srgbClr val="424242"/>
                </a:solidFill>
                <a:effectLst/>
                <a:latin typeface="Segoe Sans"/>
              </a:rPr>
              <a:t>Laboratory and Technical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0321A-49A4-F849-F7E1-1B2567DE1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088"/>
            <a:ext cx="5157787" cy="3684588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Reagent Lots: Different batches of reagents (e.g., enzymes, buffers) can behave slightly differently.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Library Preparation Kits: Variability in kits or protocols used for preparing sequencing libraries.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Sequencing Machines: Differences between sequencers or even between runs on the same machine.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Flow Cell Lanes: Samples sequenced on different lanes may show systematic differences.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Operator Effects: Different technicians may introduce subtle variations in handling.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38F10-F1E6-54B4-7BC7-1118E2718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63176"/>
            <a:ext cx="5183188" cy="823912"/>
          </a:xfrm>
        </p:spPr>
        <p:txBody>
          <a:bodyPr anchor="ctr" anchorCtr="0">
            <a:normAutofit/>
          </a:bodyPr>
          <a:lstStyle/>
          <a:p>
            <a:r>
              <a:rPr lang="en-US" sz="2000" b="1" i="0" dirty="0">
                <a:solidFill>
                  <a:srgbClr val="424242"/>
                </a:solidFill>
                <a:effectLst/>
                <a:latin typeface="Segoe Sans"/>
              </a:rPr>
              <a:t>Sample Handling and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96A3E5-6B57-DA5A-EDFB-6D3991DB8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088"/>
            <a:ext cx="5183188" cy="3684588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  <a:buFont typeface="+mj-lt"/>
              <a:buAutoNum type="arabicPeriod" startAt="6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RNA/DNA Extraction Batches: Variability in extraction efficiency or purity.</a:t>
            </a:r>
          </a:p>
          <a:p>
            <a:pPr algn="l">
              <a:spcAft>
                <a:spcPts val="600"/>
              </a:spcAft>
              <a:buFont typeface="+mj-lt"/>
              <a:buAutoNum type="arabicPeriod" startAt="6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Storage Conditions: Differences in temperature, duration, or freeze-thaw cycles.</a:t>
            </a:r>
          </a:p>
          <a:p>
            <a:pPr algn="l">
              <a:spcAft>
                <a:spcPts val="600"/>
              </a:spcAft>
              <a:buFont typeface="+mj-lt"/>
              <a:buAutoNum type="arabicPeriod" startAt="6"/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Time of Processing: Samples processed on different days or times may be affected by environmental conditions.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97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11FB2D-EDB3-43A4-B56C-F14C6879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Batch effects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130A46-BAB9-6C8C-5227-347D2D5D2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768" cy="4351338"/>
          </a:xfrm>
        </p:spPr>
        <p:txBody>
          <a:bodyPr/>
          <a:lstStyle/>
          <a:p>
            <a:r>
              <a:rPr lang="en-001" dirty="0"/>
              <a:t>May or may not exist</a:t>
            </a:r>
          </a:p>
          <a:p>
            <a:endParaRPr lang="en-001" dirty="0"/>
          </a:p>
          <a:p>
            <a:r>
              <a:rPr lang="en-001" dirty="0"/>
              <a:t>May or may not be a problem</a:t>
            </a:r>
          </a:p>
          <a:p>
            <a:endParaRPr lang="en-001" dirty="0"/>
          </a:p>
          <a:p>
            <a:r>
              <a:rPr lang="en-001" dirty="0"/>
              <a:t>Best Practices:</a:t>
            </a:r>
          </a:p>
          <a:p>
            <a:pPr lvl="1"/>
            <a:r>
              <a:rPr lang="en-001" dirty="0"/>
              <a:t>Design with batch effects in mind</a:t>
            </a:r>
          </a:p>
          <a:p>
            <a:pPr lvl="1"/>
            <a:r>
              <a:rPr lang="en-001" dirty="0"/>
              <a:t>Control for them statistically </a:t>
            </a:r>
          </a:p>
          <a:p>
            <a:pPr lvl="2"/>
            <a:r>
              <a:rPr lang="en-001" dirty="0"/>
              <a:t>not always possible</a:t>
            </a:r>
            <a:endParaRPr lang="en-GB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99A34B-8DFA-88A5-1746-D7D8B45AB039}"/>
              </a:ext>
            </a:extLst>
          </p:cNvPr>
          <p:cNvGrpSpPr/>
          <p:nvPr/>
        </p:nvGrpSpPr>
        <p:grpSpPr>
          <a:xfrm>
            <a:off x="7526507" y="3183662"/>
            <a:ext cx="3513996" cy="2473279"/>
            <a:chOff x="7310197" y="2888694"/>
            <a:chExt cx="3513996" cy="247327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90C6E3-B6BF-4FBE-B901-B92F22524A7B}"/>
                </a:ext>
              </a:extLst>
            </p:cNvPr>
            <p:cNvGrpSpPr/>
            <p:nvPr/>
          </p:nvGrpSpPr>
          <p:grpSpPr>
            <a:xfrm>
              <a:off x="7310197" y="2888694"/>
              <a:ext cx="1494505" cy="1747813"/>
              <a:chOff x="7310197" y="2888694"/>
              <a:chExt cx="1494505" cy="174781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3AF63CB-3630-80F1-DF9F-4E5BF67244D0}"/>
                  </a:ext>
                </a:extLst>
              </p:cNvPr>
              <p:cNvSpPr/>
              <p:nvPr/>
            </p:nvSpPr>
            <p:spPr>
              <a:xfrm>
                <a:off x="7310197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8C48311-659C-3EFC-41B9-5335D514AA60}"/>
                  </a:ext>
                </a:extLst>
              </p:cNvPr>
              <p:cNvSpPr/>
              <p:nvPr/>
            </p:nvSpPr>
            <p:spPr>
              <a:xfrm>
                <a:off x="736143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90F84B-AA56-7B20-3269-68CE569BB43B}"/>
                  </a:ext>
                </a:extLst>
              </p:cNvPr>
              <p:cNvSpPr/>
              <p:nvPr/>
            </p:nvSpPr>
            <p:spPr>
              <a:xfrm>
                <a:off x="771157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671BC8-6A99-310A-CB14-F00A0654C24A}"/>
                  </a:ext>
                </a:extLst>
              </p:cNvPr>
              <p:cNvSpPr/>
              <p:nvPr/>
            </p:nvSpPr>
            <p:spPr>
              <a:xfrm>
                <a:off x="8061719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E135673-3D02-0ECA-98DF-BF5212DDB711}"/>
                  </a:ext>
                </a:extLst>
              </p:cNvPr>
              <p:cNvSpPr/>
              <p:nvPr/>
            </p:nvSpPr>
            <p:spPr>
              <a:xfrm>
                <a:off x="8411860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A1E945-3D4A-EBC1-B722-B20DFFCCAF60}"/>
                  </a:ext>
                </a:extLst>
              </p:cNvPr>
              <p:cNvSpPr/>
              <p:nvPr/>
            </p:nvSpPr>
            <p:spPr>
              <a:xfrm>
                <a:off x="736143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653A3D2-C2CE-35BD-257F-B09D0056A72A}"/>
                  </a:ext>
                </a:extLst>
              </p:cNvPr>
              <p:cNvSpPr/>
              <p:nvPr/>
            </p:nvSpPr>
            <p:spPr>
              <a:xfrm>
                <a:off x="771157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6BCC368-3E39-259E-5D88-E8A1C31C7AF4}"/>
                  </a:ext>
                </a:extLst>
              </p:cNvPr>
              <p:cNvSpPr/>
              <p:nvPr/>
            </p:nvSpPr>
            <p:spPr>
              <a:xfrm>
                <a:off x="8061719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0F19C96-2DB8-5596-CA2A-5B1A087A022D}"/>
                  </a:ext>
                </a:extLst>
              </p:cNvPr>
              <p:cNvSpPr/>
              <p:nvPr/>
            </p:nvSpPr>
            <p:spPr>
              <a:xfrm>
                <a:off x="8411860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615F939-8960-63ED-DA9C-0C90CDC00DB5}"/>
                  </a:ext>
                </a:extLst>
              </p:cNvPr>
              <p:cNvSpPr/>
              <p:nvPr/>
            </p:nvSpPr>
            <p:spPr>
              <a:xfrm>
                <a:off x="736143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F0CCE3-54CE-7A38-2087-781724174F1E}"/>
                  </a:ext>
                </a:extLst>
              </p:cNvPr>
              <p:cNvSpPr/>
              <p:nvPr/>
            </p:nvSpPr>
            <p:spPr>
              <a:xfrm>
                <a:off x="771157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3D3A952-A464-A009-462C-FC02B5B5D73B}"/>
                  </a:ext>
                </a:extLst>
              </p:cNvPr>
              <p:cNvSpPr/>
              <p:nvPr/>
            </p:nvSpPr>
            <p:spPr>
              <a:xfrm>
                <a:off x="8061719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28B1EF5-8387-4DF9-B4F9-9A13792953B5}"/>
                  </a:ext>
                </a:extLst>
              </p:cNvPr>
              <p:cNvSpPr/>
              <p:nvPr/>
            </p:nvSpPr>
            <p:spPr>
              <a:xfrm>
                <a:off x="8411860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B22EDE-B413-6901-C96C-392241CE4D04}"/>
                  </a:ext>
                </a:extLst>
              </p:cNvPr>
              <p:cNvSpPr/>
              <p:nvPr/>
            </p:nvSpPr>
            <p:spPr>
              <a:xfrm>
                <a:off x="736143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8EB9E74-2D80-FC12-E959-46E7083EB221}"/>
                  </a:ext>
                </a:extLst>
              </p:cNvPr>
              <p:cNvSpPr/>
              <p:nvPr/>
            </p:nvSpPr>
            <p:spPr>
              <a:xfrm>
                <a:off x="771157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696E4C-2232-E109-2347-FAD6CA3B3C86}"/>
                  </a:ext>
                </a:extLst>
              </p:cNvPr>
              <p:cNvSpPr/>
              <p:nvPr/>
            </p:nvSpPr>
            <p:spPr>
              <a:xfrm>
                <a:off x="8061719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620107-798C-AE89-626F-EA2007FB4E5F}"/>
                  </a:ext>
                </a:extLst>
              </p:cNvPr>
              <p:cNvSpPr/>
              <p:nvPr/>
            </p:nvSpPr>
            <p:spPr>
              <a:xfrm>
                <a:off x="8411860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2036F19-020A-6D28-56A5-4A4AB702133E}"/>
                  </a:ext>
                </a:extLst>
              </p:cNvPr>
              <p:cNvSpPr/>
              <p:nvPr/>
            </p:nvSpPr>
            <p:spPr>
              <a:xfrm>
                <a:off x="736143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89614EE-8461-342D-432C-D8D877915155}"/>
                  </a:ext>
                </a:extLst>
              </p:cNvPr>
              <p:cNvSpPr/>
              <p:nvPr/>
            </p:nvSpPr>
            <p:spPr>
              <a:xfrm>
                <a:off x="771157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CE4AA5-DD46-0491-E15B-CF59BC0D3284}"/>
                  </a:ext>
                </a:extLst>
              </p:cNvPr>
              <p:cNvSpPr/>
              <p:nvPr/>
            </p:nvSpPr>
            <p:spPr>
              <a:xfrm>
                <a:off x="8061719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53D3D95-6A43-196B-9533-6626EF3CEB0F}"/>
                  </a:ext>
                </a:extLst>
              </p:cNvPr>
              <p:cNvSpPr/>
              <p:nvPr/>
            </p:nvSpPr>
            <p:spPr>
              <a:xfrm>
                <a:off x="8411860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DFE34FA-A6F9-AB46-B8D5-BA7C028825D8}"/>
                </a:ext>
              </a:extLst>
            </p:cNvPr>
            <p:cNvGrpSpPr/>
            <p:nvPr/>
          </p:nvGrpSpPr>
          <p:grpSpPr>
            <a:xfrm>
              <a:off x="9329688" y="2888694"/>
              <a:ext cx="1494505" cy="1747813"/>
              <a:chOff x="9329688" y="2888694"/>
              <a:chExt cx="1494505" cy="1747813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A301BCE-E99B-74BC-B094-BA4210B69E7E}"/>
                  </a:ext>
                </a:extLst>
              </p:cNvPr>
              <p:cNvSpPr/>
              <p:nvPr/>
            </p:nvSpPr>
            <p:spPr>
              <a:xfrm>
                <a:off x="9329688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36F09DE-44E4-88AB-CF99-47AC48EA14F5}"/>
                  </a:ext>
                </a:extLst>
              </p:cNvPr>
              <p:cNvSpPr/>
              <p:nvPr/>
            </p:nvSpPr>
            <p:spPr>
              <a:xfrm>
                <a:off x="938092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B27E423-2F24-69F1-0CB5-CC225942E332}"/>
                  </a:ext>
                </a:extLst>
              </p:cNvPr>
              <p:cNvSpPr/>
              <p:nvPr/>
            </p:nvSpPr>
            <p:spPr>
              <a:xfrm>
                <a:off x="973106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1931B4B-EFCC-676F-5764-B99B0B38DA8C}"/>
                  </a:ext>
                </a:extLst>
              </p:cNvPr>
              <p:cNvSpPr/>
              <p:nvPr/>
            </p:nvSpPr>
            <p:spPr>
              <a:xfrm>
                <a:off x="10081210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20FC155-64BB-45D8-1A79-CEBDDB85CEFA}"/>
                  </a:ext>
                </a:extLst>
              </p:cNvPr>
              <p:cNvSpPr/>
              <p:nvPr/>
            </p:nvSpPr>
            <p:spPr>
              <a:xfrm>
                <a:off x="10431351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A5B3CE7-30DC-22C1-5CC0-371FEE4F9441}"/>
                  </a:ext>
                </a:extLst>
              </p:cNvPr>
              <p:cNvSpPr/>
              <p:nvPr/>
            </p:nvSpPr>
            <p:spPr>
              <a:xfrm>
                <a:off x="938092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37D91DE-E6FC-2DBE-B148-A76DD1ECA117}"/>
                  </a:ext>
                </a:extLst>
              </p:cNvPr>
              <p:cNvSpPr/>
              <p:nvPr/>
            </p:nvSpPr>
            <p:spPr>
              <a:xfrm>
                <a:off x="973106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21F7DB-1E92-1C2D-C630-BE1C2B0FAD16}"/>
                  </a:ext>
                </a:extLst>
              </p:cNvPr>
              <p:cNvSpPr/>
              <p:nvPr/>
            </p:nvSpPr>
            <p:spPr>
              <a:xfrm>
                <a:off x="10081210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2CBEC7A-8DFE-2B8B-9E32-09D667E5F3D8}"/>
                  </a:ext>
                </a:extLst>
              </p:cNvPr>
              <p:cNvSpPr/>
              <p:nvPr/>
            </p:nvSpPr>
            <p:spPr>
              <a:xfrm>
                <a:off x="10431351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249E28C-8906-CE6D-BE46-4DB9B3928BB3}"/>
                  </a:ext>
                </a:extLst>
              </p:cNvPr>
              <p:cNvSpPr/>
              <p:nvPr/>
            </p:nvSpPr>
            <p:spPr>
              <a:xfrm>
                <a:off x="938092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12342F3-5770-2B75-9516-F1578AD4DE29}"/>
                  </a:ext>
                </a:extLst>
              </p:cNvPr>
              <p:cNvSpPr/>
              <p:nvPr/>
            </p:nvSpPr>
            <p:spPr>
              <a:xfrm>
                <a:off x="973106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9750750-F32D-6F74-F1C6-D9F52277EBD0}"/>
                  </a:ext>
                </a:extLst>
              </p:cNvPr>
              <p:cNvSpPr/>
              <p:nvPr/>
            </p:nvSpPr>
            <p:spPr>
              <a:xfrm>
                <a:off x="10081210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B93E22F-773B-8920-5768-CFA9B067FA95}"/>
                  </a:ext>
                </a:extLst>
              </p:cNvPr>
              <p:cNvSpPr/>
              <p:nvPr/>
            </p:nvSpPr>
            <p:spPr>
              <a:xfrm>
                <a:off x="10431351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BA1CD17-1BF6-03DA-118A-E0846B32CBC5}"/>
                  </a:ext>
                </a:extLst>
              </p:cNvPr>
              <p:cNvSpPr/>
              <p:nvPr/>
            </p:nvSpPr>
            <p:spPr>
              <a:xfrm>
                <a:off x="938092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122E87D-793C-D135-F278-726111905E47}"/>
                  </a:ext>
                </a:extLst>
              </p:cNvPr>
              <p:cNvSpPr/>
              <p:nvPr/>
            </p:nvSpPr>
            <p:spPr>
              <a:xfrm>
                <a:off x="973106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5653A47-0B61-4463-6CB5-B71147D6F2EC}"/>
                  </a:ext>
                </a:extLst>
              </p:cNvPr>
              <p:cNvSpPr/>
              <p:nvPr/>
            </p:nvSpPr>
            <p:spPr>
              <a:xfrm>
                <a:off x="10081210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78D760E-94E7-D434-BEC6-1EDE634FC43A}"/>
                  </a:ext>
                </a:extLst>
              </p:cNvPr>
              <p:cNvSpPr/>
              <p:nvPr/>
            </p:nvSpPr>
            <p:spPr>
              <a:xfrm>
                <a:off x="10431351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524C029-E6B4-37F0-2C23-99B7B3D8B31F}"/>
                  </a:ext>
                </a:extLst>
              </p:cNvPr>
              <p:cNvSpPr/>
              <p:nvPr/>
            </p:nvSpPr>
            <p:spPr>
              <a:xfrm>
                <a:off x="938092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F3479B9-4B8B-2150-563A-6302FCFD9992}"/>
                  </a:ext>
                </a:extLst>
              </p:cNvPr>
              <p:cNvSpPr/>
              <p:nvPr/>
            </p:nvSpPr>
            <p:spPr>
              <a:xfrm>
                <a:off x="973106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A2416DF-0965-B3D5-1D1B-A0AA7A032DC8}"/>
                  </a:ext>
                </a:extLst>
              </p:cNvPr>
              <p:cNvSpPr/>
              <p:nvPr/>
            </p:nvSpPr>
            <p:spPr>
              <a:xfrm>
                <a:off x="10081210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07AD96C-BDE7-F573-0161-1FEAA6F72EA0}"/>
                  </a:ext>
                </a:extLst>
              </p:cNvPr>
              <p:cNvSpPr/>
              <p:nvPr/>
            </p:nvSpPr>
            <p:spPr>
              <a:xfrm>
                <a:off x="10431351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987758-67FB-970C-8766-F3DB4A185A69}"/>
                </a:ext>
              </a:extLst>
            </p:cNvPr>
            <p:cNvSpPr txBox="1"/>
            <p:nvPr/>
          </p:nvSpPr>
          <p:spPr>
            <a:xfrm>
              <a:off x="7711578" y="4984955"/>
              <a:ext cx="762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A</a:t>
              </a:r>
              <a:endParaRPr lang="en-GB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484E5D-5BCE-6A7C-8A72-85A5AC05D161}"/>
                </a:ext>
              </a:extLst>
            </p:cNvPr>
            <p:cNvSpPr txBox="1"/>
            <p:nvPr/>
          </p:nvSpPr>
          <p:spPr>
            <a:xfrm>
              <a:off x="9695938" y="4992641"/>
              <a:ext cx="765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B</a:t>
              </a:r>
              <a:endParaRPr lang="en-GB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E5997A1-5BE9-98E4-373F-86699959DC85}"/>
              </a:ext>
            </a:extLst>
          </p:cNvPr>
          <p:cNvGrpSpPr/>
          <p:nvPr/>
        </p:nvGrpSpPr>
        <p:grpSpPr>
          <a:xfrm>
            <a:off x="8762000" y="1701209"/>
            <a:ext cx="1572770" cy="826259"/>
            <a:chOff x="8762000" y="1701209"/>
            <a:chExt cx="1572770" cy="82625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E1A959-5D36-6EA4-22AF-8C057F3F508A}"/>
                </a:ext>
              </a:extLst>
            </p:cNvPr>
            <p:cNvSpPr/>
            <p:nvPr/>
          </p:nvSpPr>
          <p:spPr>
            <a:xfrm>
              <a:off x="8762001" y="1701209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B9E1EB1-8DB9-534E-DDAC-FF6C8C3B7E96}"/>
                </a:ext>
              </a:extLst>
            </p:cNvPr>
            <p:cNvSpPr/>
            <p:nvPr/>
          </p:nvSpPr>
          <p:spPr>
            <a:xfrm>
              <a:off x="8762000" y="2186259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2F0D03F-18BE-1F6D-2F5F-6E3D12803FE4}"/>
                </a:ext>
              </a:extLst>
            </p:cNvPr>
            <p:cNvSpPr txBox="1"/>
            <p:nvPr/>
          </p:nvSpPr>
          <p:spPr>
            <a:xfrm>
              <a:off x="9209847" y="1701209"/>
              <a:ext cx="1124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 err="1"/>
                <a:t>Treament</a:t>
              </a:r>
              <a:endParaRPr lang="en-GB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EEAB16-B46C-147D-045A-B4B898DB17C9}"/>
                </a:ext>
              </a:extLst>
            </p:cNvPr>
            <p:cNvSpPr txBox="1"/>
            <p:nvPr/>
          </p:nvSpPr>
          <p:spPr>
            <a:xfrm>
              <a:off x="9216364" y="2158136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Control</a:t>
              </a:r>
              <a:endParaRPr lang="en-GB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2936A66-6052-BA0E-FD00-EFAE55B9C11F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EA4C51F-9DCC-3728-4517-14CE4F66F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1928B57-0019-ED89-DBB9-311DA0BE94D7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8" name="TextBox 6">
                <a:extLst>
                  <a:ext uri="{FF2B5EF4-FFF2-40B4-BE49-F238E27FC236}">
                    <a16:creationId xmlns:a16="http://schemas.microsoft.com/office/drawing/2014/main" id="{C08DDA38-9BDF-F5E2-03EF-D8657A846080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951938-9B38-547F-D8F4-14607F8EE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070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D25BE-9D26-0DE2-756E-49B08484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8B5C-A65E-964E-FDEC-5E506609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001" dirty="0" err="1"/>
              <a:t>onfounded</a:t>
            </a:r>
            <a:r>
              <a:rPr lang="en-001" dirty="0"/>
              <a:t> batch effect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E5A49F-912B-FE8B-B6E6-1772BF0ED5F3}"/>
              </a:ext>
            </a:extLst>
          </p:cNvPr>
          <p:cNvGrpSpPr/>
          <p:nvPr/>
        </p:nvGrpSpPr>
        <p:grpSpPr>
          <a:xfrm>
            <a:off x="1410843" y="3567120"/>
            <a:ext cx="3513996" cy="2473279"/>
            <a:chOff x="7310197" y="2888694"/>
            <a:chExt cx="3513996" cy="24732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070010-E1DF-AB8C-E37A-9ACC740E02E5}"/>
                </a:ext>
              </a:extLst>
            </p:cNvPr>
            <p:cNvGrpSpPr/>
            <p:nvPr/>
          </p:nvGrpSpPr>
          <p:grpSpPr>
            <a:xfrm>
              <a:off x="7310197" y="2888694"/>
              <a:ext cx="1494505" cy="1747813"/>
              <a:chOff x="7310197" y="2888694"/>
              <a:chExt cx="1494505" cy="174781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928C587-8000-C157-0D47-F0C8C9B04EAF}"/>
                  </a:ext>
                </a:extLst>
              </p:cNvPr>
              <p:cNvSpPr/>
              <p:nvPr/>
            </p:nvSpPr>
            <p:spPr>
              <a:xfrm>
                <a:off x="7310197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D24BE7B-8BFE-5D53-69AF-7CEB9DB3A27B}"/>
                  </a:ext>
                </a:extLst>
              </p:cNvPr>
              <p:cNvSpPr/>
              <p:nvPr/>
            </p:nvSpPr>
            <p:spPr>
              <a:xfrm>
                <a:off x="736143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4DF814B-C0B8-BE65-DCA6-EA47BDF4E523}"/>
                  </a:ext>
                </a:extLst>
              </p:cNvPr>
              <p:cNvSpPr/>
              <p:nvPr/>
            </p:nvSpPr>
            <p:spPr>
              <a:xfrm>
                <a:off x="771157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C6B677-DA8A-7462-1287-6F9272EA7368}"/>
                  </a:ext>
                </a:extLst>
              </p:cNvPr>
              <p:cNvSpPr/>
              <p:nvPr/>
            </p:nvSpPr>
            <p:spPr>
              <a:xfrm>
                <a:off x="8061719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A838148-F429-68E2-AE51-B5FC2DEA367F}"/>
                  </a:ext>
                </a:extLst>
              </p:cNvPr>
              <p:cNvSpPr/>
              <p:nvPr/>
            </p:nvSpPr>
            <p:spPr>
              <a:xfrm>
                <a:off x="8411860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A31B72E-9D06-6737-0F7F-D5AF8CEAA054}"/>
                  </a:ext>
                </a:extLst>
              </p:cNvPr>
              <p:cNvSpPr/>
              <p:nvPr/>
            </p:nvSpPr>
            <p:spPr>
              <a:xfrm>
                <a:off x="736143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7BB89C-B080-CD63-018F-1B674C82971B}"/>
                  </a:ext>
                </a:extLst>
              </p:cNvPr>
              <p:cNvSpPr/>
              <p:nvPr/>
            </p:nvSpPr>
            <p:spPr>
              <a:xfrm>
                <a:off x="771157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711E4B9-9C7B-31C9-4C17-7732D0772BEA}"/>
                  </a:ext>
                </a:extLst>
              </p:cNvPr>
              <p:cNvSpPr/>
              <p:nvPr/>
            </p:nvSpPr>
            <p:spPr>
              <a:xfrm>
                <a:off x="8061719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87D92D-EAC4-2063-DC92-7F07A1FA6D5B}"/>
                  </a:ext>
                </a:extLst>
              </p:cNvPr>
              <p:cNvSpPr/>
              <p:nvPr/>
            </p:nvSpPr>
            <p:spPr>
              <a:xfrm>
                <a:off x="8411860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56D1527-98C3-385C-D5DA-84BF744F6534}"/>
                  </a:ext>
                </a:extLst>
              </p:cNvPr>
              <p:cNvSpPr/>
              <p:nvPr/>
            </p:nvSpPr>
            <p:spPr>
              <a:xfrm>
                <a:off x="736143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FFB3D64-497B-7B14-9C84-42EF1B5E8784}"/>
                  </a:ext>
                </a:extLst>
              </p:cNvPr>
              <p:cNvSpPr/>
              <p:nvPr/>
            </p:nvSpPr>
            <p:spPr>
              <a:xfrm>
                <a:off x="771157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60F674F-2859-EBAA-02A1-336E6CB300DF}"/>
                  </a:ext>
                </a:extLst>
              </p:cNvPr>
              <p:cNvSpPr/>
              <p:nvPr/>
            </p:nvSpPr>
            <p:spPr>
              <a:xfrm>
                <a:off x="8061719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59ACD1D-2D79-CFD1-F54F-BDE7D45F5375}"/>
                  </a:ext>
                </a:extLst>
              </p:cNvPr>
              <p:cNvSpPr/>
              <p:nvPr/>
            </p:nvSpPr>
            <p:spPr>
              <a:xfrm>
                <a:off x="8411860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5BEBA9-617E-1839-C0A0-86134F4B0942}"/>
                  </a:ext>
                </a:extLst>
              </p:cNvPr>
              <p:cNvSpPr/>
              <p:nvPr/>
            </p:nvSpPr>
            <p:spPr>
              <a:xfrm>
                <a:off x="736143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79CCC7D-092C-8487-6FC4-DCD338B16E90}"/>
                  </a:ext>
                </a:extLst>
              </p:cNvPr>
              <p:cNvSpPr/>
              <p:nvPr/>
            </p:nvSpPr>
            <p:spPr>
              <a:xfrm>
                <a:off x="771157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86785D-99F7-FC61-684C-BF6DA34D78EE}"/>
                  </a:ext>
                </a:extLst>
              </p:cNvPr>
              <p:cNvSpPr/>
              <p:nvPr/>
            </p:nvSpPr>
            <p:spPr>
              <a:xfrm>
                <a:off x="8061719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625FE84-796C-0C7C-2E77-D4C09992E29B}"/>
                  </a:ext>
                </a:extLst>
              </p:cNvPr>
              <p:cNvSpPr/>
              <p:nvPr/>
            </p:nvSpPr>
            <p:spPr>
              <a:xfrm>
                <a:off x="8411860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804A94-6099-5FEE-6011-79F3435DF0FB}"/>
                  </a:ext>
                </a:extLst>
              </p:cNvPr>
              <p:cNvSpPr/>
              <p:nvPr/>
            </p:nvSpPr>
            <p:spPr>
              <a:xfrm>
                <a:off x="736143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8CE0C5E-4AFA-5FD3-B3DF-E506D63DAE01}"/>
                  </a:ext>
                </a:extLst>
              </p:cNvPr>
              <p:cNvSpPr/>
              <p:nvPr/>
            </p:nvSpPr>
            <p:spPr>
              <a:xfrm>
                <a:off x="771157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B864014-14CD-C4A5-CC04-A927BE7C8D48}"/>
                  </a:ext>
                </a:extLst>
              </p:cNvPr>
              <p:cNvSpPr/>
              <p:nvPr/>
            </p:nvSpPr>
            <p:spPr>
              <a:xfrm>
                <a:off x="8061719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0007543-841D-918B-51F0-0205EAE6D344}"/>
                  </a:ext>
                </a:extLst>
              </p:cNvPr>
              <p:cNvSpPr/>
              <p:nvPr/>
            </p:nvSpPr>
            <p:spPr>
              <a:xfrm>
                <a:off x="8411860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F86BFC-46A7-F8BA-B8AF-17C471A4D73C}"/>
                </a:ext>
              </a:extLst>
            </p:cNvPr>
            <p:cNvGrpSpPr/>
            <p:nvPr/>
          </p:nvGrpSpPr>
          <p:grpSpPr>
            <a:xfrm>
              <a:off x="9329688" y="2888694"/>
              <a:ext cx="1494505" cy="1747813"/>
              <a:chOff x="9329688" y="2888694"/>
              <a:chExt cx="1494505" cy="174781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2CA980-56F6-C529-1D01-EB2BCECEBA84}"/>
                  </a:ext>
                </a:extLst>
              </p:cNvPr>
              <p:cNvSpPr/>
              <p:nvPr/>
            </p:nvSpPr>
            <p:spPr>
              <a:xfrm>
                <a:off x="9329688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4078B16-3955-0EFF-9C08-DDDDBACB89D7}"/>
                  </a:ext>
                </a:extLst>
              </p:cNvPr>
              <p:cNvSpPr/>
              <p:nvPr/>
            </p:nvSpPr>
            <p:spPr>
              <a:xfrm>
                <a:off x="938092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3027B9-C4BE-A9D3-AD2D-C856D2C372B9}"/>
                  </a:ext>
                </a:extLst>
              </p:cNvPr>
              <p:cNvSpPr/>
              <p:nvPr/>
            </p:nvSpPr>
            <p:spPr>
              <a:xfrm>
                <a:off x="973106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5B04261-6620-20BE-CC31-29CFDE852EEC}"/>
                  </a:ext>
                </a:extLst>
              </p:cNvPr>
              <p:cNvSpPr/>
              <p:nvPr/>
            </p:nvSpPr>
            <p:spPr>
              <a:xfrm>
                <a:off x="10081210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B6E8E4-7DAE-A6CA-4FFB-9C961527F9E4}"/>
                  </a:ext>
                </a:extLst>
              </p:cNvPr>
              <p:cNvSpPr/>
              <p:nvPr/>
            </p:nvSpPr>
            <p:spPr>
              <a:xfrm>
                <a:off x="10431351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ADA4856-2E49-7D8A-9251-10EAB519F32B}"/>
                  </a:ext>
                </a:extLst>
              </p:cNvPr>
              <p:cNvSpPr/>
              <p:nvPr/>
            </p:nvSpPr>
            <p:spPr>
              <a:xfrm>
                <a:off x="938092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E0570B6-2950-3CE2-0D90-0647F54D4772}"/>
                  </a:ext>
                </a:extLst>
              </p:cNvPr>
              <p:cNvSpPr/>
              <p:nvPr/>
            </p:nvSpPr>
            <p:spPr>
              <a:xfrm>
                <a:off x="973106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74C3B9-CF1E-F785-C191-9F3D8D7588D6}"/>
                  </a:ext>
                </a:extLst>
              </p:cNvPr>
              <p:cNvSpPr/>
              <p:nvPr/>
            </p:nvSpPr>
            <p:spPr>
              <a:xfrm>
                <a:off x="10081210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6CAD726-DFC2-225A-F1F8-72F9FBC64C78}"/>
                  </a:ext>
                </a:extLst>
              </p:cNvPr>
              <p:cNvSpPr/>
              <p:nvPr/>
            </p:nvSpPr>
            <p:spPr>
              <a:xfrm>
                <a:off x="10431351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0A3B5D8-4965-E913-C094-BF3125AF805E}"/>
                  </a:ext>
                </a:extLst>
              </p:cNvPr>
              <p:cNvSpPr/>
              <p:nvPr/>
            </p:nvSpPr>
            <p:spPr>
              <a:xfrm>
                <a:off x="938092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D953CB-C493-C940-7007-69CA45B3A8EB}"/>
                  </a:ext>
                </a:extLst>
              </p:cNvPr>
              <p:cNvSpPr/>
              <p:nvPr/>
            </p:nvSpPr>
            <p:spPr>
              <a:xfrm>
                <a:off x="973106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570846-21E1-F893-EB54-34EA96307BAB}"/>
                  </a:ext>
                </a:extLst>
              </p:cNvPr>
              <p:cNvSpPr/>
              <p:nvPr/>
            </p:nvSpPr>
            <p:spPr>
              <a:xfrm>
                <a:off x="10081210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63CAC0-8822-E1AB-8F71-342FFE3651A0}"/>
                  </a:ext>
                </a:extLst>
              </p:cNvPr>
              <p:cNvSpPr/>
              <p:nvPr/>
            </p:nvSpPr>
            <p:spPr>
              <a:xfrm>
                <a:off x="10431351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1EEF126-C7E2-1B6B-3152-0987D4864A8C}"/>
                  </a:ext>
                </a:extLst>
              </p:cNvPr>
              <p:cNvSpPr/>
              <p:nvPr/>
            </p:nvSpPr>
            <p:spPr>
              <a:xfrm>
                <a:off x="938092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2D3EF3-A32D-EB37-225D-A1A1574121B3}"/>
                  </a:ext>
                </a:extLst>
              </p:cNvPr>
              <p:cNvSpPr/>
              <p:nvPr/>
            </p:nvSpPr>
            <p:spPr>
              <a:xfrm>
                <a:off x="973106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26A17BB-BBCF-5080-3924-6E474853FADD}"/>
                  </a:ext>
                </a:extLst>
              </p:cNvPr>
              <p:cNvSpPr/>
              <p:nvPr/>
            </p:nvSpPr>
            <p:spPr>
              <a:xfrm>
                <a:off x="10081210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629EF6-EB2E-CF3A-D8A9-22FC79DD2645}"/>
                  </a:ext>
                </a:extLst>
              </p:cNvPr>
              <p:cNvSpPr/>
              <p:nvPr/>
            </p:nvSpPr>
            <p:spPr>
              <a:xfrm>
                <a:off x="10431351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A25582C-C0A6-74F4-0BF0-E32E83FDF455}"/>
                  </a:ext>
                </a:extLst>
              </p:cNvPr>
              <p:cNvSpPr/>
              <p:nvPr/>
            </p:nvSpPr>
            <p:spPr>
              <a:xfrm>
                <a:off x="938092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AFE01BB-0FD4-91B5-34DB-60C07F78DA61}"/>
                  </a:ext>
                </a:extLst>
              </p:cNvPr>
              <p:cNvSpPr/>
              <p:nvPr/>
            </p:nvSpPr>
            <p:spPr>
              <a:xfrm>
                <a:off x="973106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265406E-F445-539B-EAD0-CB783FCD74B6}"/>
                  </a:ext>
                </a:extLst>
              </p:cNvPr>
              <p:cNvSpPr/>
              <p:nvPr/>
            </p:nvSpPr>
            <p:spPr>
              <a:xfrm>
                <a:off x="10081210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0DAD166-83FD-A862-2F1F-D1F7D9CD7677}"/>
                  </a:ext>
                </a:extLst>
              </p:cNvPr>
              <p:cNvSpPr/>
              <p:nvPr/>
            </p:nvSpPr>
            <p:spPr>
              <a:xfrm>
                <a:off x="10431351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A3626-C219-0360-70C9-2DDB52751365}"/>
                </a:ext>
              </a:extLst>
            </p:cNvPr>
            <p:cNvSpPr txBox="1"/>
            <p:nvPr/>
          </p:nvSpPr>
          <p:spPr>
            <a:xfrm>
              <a:off x="7711578" y="4984955"/>
              <a:ext cx="762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A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427E5-4653-7731-247E-626D58F09DBB}"/>
                </a:ext>
              </a:extLst>
            </p:cNvPr>
            <p:cNvSpPr txBox="1"/>
            <p:nvPr/>
          </p:nvSpPr>
          <p:spPr>
            <a:xfrm>
              <a:off x="9695938" y="4992641"/>
              <a:ext cx="765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B</a:t>
              </a:r>
              <a:endParaRPr lang="en-GB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2BBA93-7FC3-81B7-B828-BFD6E9E40951}"/>
              </a:ext>
            </a:extLst>
          </p:cNvPr>
          <p:cNvGrpSpPr/>
          <p:nvPr/>
        </p:nvGrpSpPr>
        <p:grpSpPr>
          <a:xfrm>
            <a:off x="2646336" y="2084667"/>
            <a:ext cx="1572770" cy="826259"/>
            <a:chOff x="8762000" y="1701209"/>
            <a:chExt cx="1572770" cy="8262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5E2D48-60E7-86FF-C3FE-72496171F38A}"/>
                </a:ext>
              </a:extLst>
            </p:cNvPr>
            <p:cNvSpPr/>
            <p:nvPr/>
          </p:nvSpPr>
          <p:spPr>
            <a:xfrm>
              <a:off x="8762001" y="1701209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B6795B-EE75-2911-55EA-ED7DB218DDA0}"/>
                </a:ext>
              </a:extLst>
            </p:cNvPr>
            <p:cNvSpPr/>
            <p:nvPr/>
          </p:nvSpPr>
          <p:spPr>
            <a:xfrm>
              <a:off x="8762000" y="2186259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9064DC-DB0E-EADE-C42F-99DE67E7F124}"/>
                </a:ext>
              </a:extLst>
            </p:cNvPr>
            <p:cNvSpPr txBox="1"/>
            <p:nvPr/>
          </p:nvSpPr>
          <p:spPr>
            <a:xfrm>
              <a:off x="9209847" y="1701209"/>
              <a:ext cx="1124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 err="1"/>
                <a:t>Treament</a:t>
              </a:r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908BA6-BE5D-8CD4-E3A0-96FADCE94E96}"/>
                </a:ext>
              </a:extLst>
            </p:cNvPr>
            <p:cNvSpPr txBox="1"/>
            <p:nvPr/>
          </p:nvSpPr>
          <p:spPr>
            <a:xfrm>
              <a:off x="9216364" y="2158136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Control</a:t>
              </a:r>
              <a:endParaRPr lang="en-GB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1E1A3F-2F69-9C3E-93DB-D10280FFD3CC}"/>
              </a:ext>
            </a:extLst>
          </p:cNvPr>
          <p:cNvSpPr txBox="1"/>
          <p:nvPr/>
        </p:nvSpPr>
        <p:spPr>
          <a:xfrm>
            <a:off x="6823587" y="2222090"/>
            <a:ext cx="4365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dirty="0"/>
              <a:t>Simulate 1000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dirty="0"/>
              <a:t>10% DE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dirty="0"/>
              <a:t>n/group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001" dirty="0"/>
              <a:t>wo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001" dirty="0" err="1"/>
              <a:t>atch</a:t>
            </a:r>
            <a:r>
              <a:rPr lang="en-001" dirty="0"/>
              <a:t> effect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D6BFC7-7D50-389B-9E83-F0BEBC4A8EB4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BD1C34-A4A2-C638-A5AA-EA70AD7C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CD668E-40B2-7866-9D73-C138464A4643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59" name="TextBox 6">
                <a:extLst>
                  <a:ext uri="{FF2B5EF4-FFF2-40B4-BE49-F238E27FC236}">
                    <a16:creationId xmlns:a16="http://schemas.microsoft.com/office/drawing/2014/main" id="{916492E7-52DF-5B56-4C1B-733569A0C065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22C1FBA-B40A-A934-C026-E2AE11BFF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88711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3EB1-EF97-8FD5-6523-79251A13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4686-9B83-DC93-7EC0-487EB1C1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001" dirty="0" err="1"/>
              <a:t>onfounded</a:t>
            </a:r>
            <a:r>
              <a:rPr lang="en-001" dirty="0"/>
              <a:t> batch effect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B68DAD-76AD-C0B8-4558-616AB5657457}"/>
              </a:ext>
            </a:extLst>
          </p:cNvPr>
          <p:cNvGrpSpPr/>
          <p:nvPr/>
        </p:nvGrpSpPr>
        <p:grpSpPr>
          <a:xfrm>
            <a:off x="1410843" y="3567120"/>
            <a:ext cx="3513996" cy="2473279"/>
            <a:chOff x="7310197" y="2888694"/>
            <a:chExt cx="3513996" cy="24732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B2BB64-1388-3D42-A2F6-D575FE47FFA9}"/>
                </a:ext>
              </a:extLst>
            </p:cNvPr>
            <p:cNvGrpSpPr/>
            <p:nvPr/>
          </p:nvGrpSpPr>
          <p:grpSpPr>
            <a:xfrm>
              <a:off x="7310197" y="2888694"/>
              <a:ext cx="1494505" cy="1747813"/>
              <a:chOff x="7310197" y="2888694"/>
              <a:chExt cx="1494505" cy="174781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E21805D-3B10-3E55-8872-DE0645823BA6}"/>
                  </a:ext>
                </a:extLst>
              </p:cNvPr>
              <p:cNvSpPr/>
              <p:nvPr/>
            </p:nvSpPr>
            <p:spPr>
              <a:xfrm>
                <a:off x="7310197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BF999FA-C7F7-A325-D152-33E7681F4332}"/>
                  </a:ext>
                </a:extLst>
              </p:cNvPr>
              <p:cNvSpPr/>
              <p:nvPr/>
            </p:nvSpPr>
            <p:spPr>
              <a:xfrm>
                <a:off x="736143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AD522C-A427-FCCB-81AC-75CCA129441A}"/>
                  </a:ext>
                </a:extLst>
              </p:cNvPr>
              <p:cNvSpPr/>
              <p:nvPr/>
            </p:nvSpPr>
            <p:spPr>
              <a:xfrm>
                <a:off x="7711578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65882BB-52E4-75FD-A8C1-2ED465F0661D}"/>
                  </a:ext>
                </a:extLst>
              </p:cNvPr>
              <p:cNvSpPr/>
              <p:nvPr/>
            </p:nvSpPr>
            <p:spPr>
              <a:xfrm>
                <a:off x="8061719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79B394B-6DBB-ACE9-FD3A-0D8410E985E2}"/>
                  </a:ext>
                </a:extLst>
              </p:cNvPr>
              <p:cNvSpPr/>
              <p:nvPr/>
            </p:nvSpPr>
            <p:spPr>
              <a:xfrm>
                <a:off x="8411860" y="2921440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6A765BF-B753-65D5-8D31-8A4A9219800B}"/>
                  </a:ext>
                </a:extLst>
              </p:cNvPr>
              <p:cNvSpPr/>
              <p:nvPr/>
            </p:nvSpPr>
            <p:spPr>
              <a:xfrm>
                <a:off x="736143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1AFD322-9BC6-0928-4E24-C860D02D4CEC}"/>
                  </a:ext>
                </a:extLst>
              </p:cNvPr>
              <p:cNvSpPr/>
              <p:nvPr/>
            </p:nvSpPr>
            <p:spPr>
              <a:xfrm>
                <a:off x="7711578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C7A583A-DCC3-6BE9-6411-8E33BCEBF235}"/>
                  </a:ext>
                </a:extLst>
              </p:cNvPr>
              <p:cNvSpPr/>
              <p:nvPr/>
            </p:nvSpPr>
            <p:spPr>
              <a:xfrm>
                <a:off x="8061719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79F0B8-B02C-8256-B2DF-B6093ACF0BA4}"/>
                  </a:ext>
                </a:extLst>
              </p:cNvPr>
              <p:cNvSpPr/>
              <p:nvPr/>
            </p:nvSpPr>
            <p:spPr>
              <a:xfrm>
                <a:off x="8411860" y="3257086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CFE525-92B9-914E-BB4C-E32FCBC42477}"/>
                  </a:ext>
                </a:extLst>
              </p:cNvPr>
              <p:cNvSpPr/>
              <p:nvPr/>
            </p:nvSpPr>
            <p:spPr>
              <a:xfrm>
                <a:off x="736143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203E88-796A-D4A1-54C0-55362DE0134C}"/>
                  </a:ext>
                </a:extLst>
              </p:cNvPr>
              <p:cNvSpPr/>
              <p:nvPr/>
            </p:nvSpPr>
            <p:spPr>
              <a:xfrm>
                <a:off x="7711578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4C35C1A-9E26-818B-3648-A9BC6DE6A653}"/>
                  </a:ext>
                </a:extLst>
              </p:cNvPr>
              <p:cNvSpPr/>
              <p:nvPr/>
            </p:nvSpPr>
            <p:spPr>
              <a:xfrm>
                <a:off x="8061719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6FDC0F-6457-6709-4283-A2BBCD89811B}"/>
                  </a:ext>
                </a:extLst>
              </p:cNvPr>
              <p:cNvSpPr/>
              <p:nvPr/>
            </p:nvSpPr>
            <p:spPr>
              <a:xfrm>
                <a:off x="8411860" y="3592732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D5CDD14-2D50-A652-183A-79197C9E36B6}"/>
                  </a:ext>
                </a:extLst>
              </p:cNvPr>
              <p:cNvSpPr/>
              <p:nvPr/>
            </p:nvSpPr>
            <p:spPr>
              <a:xfrm>
                <a:off x="736143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E519356-1EAD-8452-B652-29CD1C18105C}"/>
                  </a:ext>
                </a:extLst>
              </p:cNvPr>
              <p:cNvSpPr/>
              <p:nvPr/>
            </p:nvSpPr>
            <p:spPr>
              <a:xfrm>
                <a:off x="7711578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04D383-457F-C2EB-C0EF-0F935A86BF64}"/>
                  </a:ext>
                </a:extLst>
              </p:cNvPr>
              <p:cNvSpPr/>
              <p:nvPr/>
            </p:nvSpPr>
            <p:spPr>
              <a:xfrm>
                <a:off x="8061719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55B623-C2BA-48EA-3E48-C32D8895DB74}"/>
                  </a:ext>
                </a:extLst>
              </p:cNvPr>
              <p:cNvSpPr/>
              <p:nvPr/>
            </p:nvSpPr>
            <p:spPr>
              <a:xfrm>
                <a:off x="8411860" y="3928378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07D5B94-3717-BAAF-E65C-D46EB4012AAE}"/>
                  </a:ext>
                </a:extLst>
              </p:cNvPr>
              <p:cNvSpPr/>
              <p:nvPr/>
            </p:nvSpPr>
            <p:spPr>
              <a:xfrm>
                <a:off x="736143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5320A46-0308-2063-4872-7BB5A6EE9B71}"/>
                  </a:ext>
                </a:extLst>
              </p:cNvPr>
              <p:cNvSpPr/>
              <p:nvPr/>
            </p:nvSpPr>
            <p:spPr>
              <a:xfrm>
                <a:off x="7711578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7B1428C-1BF5-3490-4A78-64185918CB4F}"/>
                  </a:ext>
                </a:extLst>
              </p:cNvPr>
              <p:cNvSpPr/>
              <p:nvPr/>
            </p:nvSpPr>
            <p:spPr>
              <a:xfrm>
                <a:off x="8061719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C222DA5-1945-378E-0E3A-A7AA6C6FD249}"/>
                  </a:ext>
                </a:extLst>
              </p:cNvPr>
              <p:cNvSpPr/>
              <p:nvPr/>
            </p:nvSpPr>
            <p:spPr>
              <a:xfrm>
                <a:off x="8411860" y="4264024"/>
                <a:ext cx="350141" cy="33564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3C9F3C-051F-FDE9-1FA1-CAEF204BA9FA}"/>
                </a:ext>
              </a:extLst>
            </p:cNvPr>
            <p:cNvGrpSpPr/>
            <p:nvPr/>
          </p:nvGrpSpPr>
          <p:grpSpPr>
            <a:xfrm>
              <a:off x="9329688" y="2888694"/>
              <a:ext cx="1494505" cy="1747813"/>
              <a:chOff x="9329688" y="2888694"/>
              <a:chExt cx="1494505" cy="174781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18E63FA-0904-A53D-50F6-ACD7EF1E665D}"/>
                  </a:ext>
                </a:extLst>
              </p:cNvPr>
              <p:cNvSpPr/>
              <p:nvPr/>
            </p:nvSpPr>
            <p:spPr>
              <a:xfrm>
                <a:off x="9329688" y="2888694"/>
                <a:ext cx="1494505" cy="174781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F858523-2B49-E6B5-1065-93B85BD23B2B}"/>
                  </a:ext>
                </a:extLst>
              </p:cNvPr>
              <p:cNvSpPr/>
              <p:nvPr/>
            </p:nvSpPr>
            <p:spPr>
              <a:xfrm>
                <a:off x="938092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837D019-89F8-F48F-C77A-5ECC6F9293D0}"/>
                  </a:ext>
                </a:extLst>
              </p:cNvPr>
              <p:cNvSpPr/>
              <p:nvPr/>
            </p:nvSpPr>
            <p:spPr>
              <a:xfrm>
                <a:off x="9731069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FBE1DC6-045F-0BE8-38C3-AAEB0C495CC0}"/>
                  </a:ext>
                </a:extLst>
              </p:cNvPr>
              <p:cNvSpPr/>
              <p:nvPr/>
            </p:nvSpPr>
            <p:spPr>
              <a:xfrm>
                <a:off x="10081210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E8ED4E3-FAD3-08EE-1246-5C3C943D00AE}"/>
                  </a:ext>
                </a:extLst>
              </p:cNvPr>
              <p:cNvSpPr/>
              <p:nvPr/>
            </p:nvSpPr>
            <p:spPr>
              <a:xfrm>
                <a:off x="10431351" y="2921440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BCFC37C-3FC9-B1C4-9905-10B2AC3900C0}"/>
                  </a:ext>
                </a:extLst>
              </p:cNvPr>
              <p:cNvSpPr/>
              <p:nvPr/>
            </p:nvSpPr>
            <p:spPr>
              <a:xfrm>
                <a:off x="938092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8B12499-7EDA-605F-E8A0-D2D159DCD99C}"/>
                  </a:ext>
                </a:extLst>
              </p:cNvPr>
              <p:cNvSpPr/>
              <p:nvPr/>
            </p:nvSpPr>
            <p:spPr>
              <a:xfrm>
                <a:off x="9731069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D7424F-BB9A-F8CA-C55A-D3EB041DB445}"/>
                  </a:ext>
                </a:extLst>
              </p:cNvPr>
              <p:cNvSpPr/>
              <p:nvPr/>
            </p:nvSpPr>
            <p:spPr>
              <a:xfrm>
                <a:off x="10081210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47A1E9C-7635-FA78-C924-CA0E7738B475}"/>
                  </a:ext>
                </a:extLst>
              </p:cNvPr>
              <p:cNvSpPr/>
              <p:nvPr/>
            </p:nvSpPr>
            <p:spPr>
              <a:xfrm>
                <a:off x="10431351" y="3257086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3FB73D2-3E37-D850-9E0F-0BE951BC8CC4}"/>
                  </a:ext>
                </a:extLst>
              </p:cNvPr>
              <p:cNvSpPr/>
              <p:nvPr/>
            </p:nvSpPr>
            <p:spPr>
              <a:xfrm>
                <a:off x="938092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C429F6-366B-DA3E-7A56-B21585456A24}"/>
                  </a:ext>
                </a:extLst>
              </p:cNvPr>
              <p:cNvSpPr/>
              <p:nvPr/>
            </p:nvSpPr>
            <p:spPr>
              <a:xfrm>
                <a:off x="9731069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AC72423-0A25-6CBE-A19F-A82A56F1A09C}"/>
                  </a:ext>
                </a:extLst>
              </p:cNvPr>
              <p:cNvSpPr/>
              <p:nvPr/>
            </p:nvSpPr>
            <p:spPr>
              <a:xfrm>
                <a:off x="10081210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6D8E9EC-CA4F-3C49-BEF6-965541195B31}"/>
                  </a:ext>
                </a:extLst>
              </p:cNvPr>
              <p:cNvSpPr/>
              <p:nvPr/>
            </p:nvSpPr>
            <p:spPr>
              <a:xfrm>
                <a:off x="10431351" y="3592732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0717997-7E7B-6132-4C89-924BC776DD26}"/>
                  </a:ext>
                </a:extLst>
              </p:cNvPr>
              <p:cNvSpPr/>
              <p:nvPr/>
            </p:nvSpPr>
            <p:spPr>
              <a:xfrm>
                <a:off x="938092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EDEA86E-C789-7F17-8EEC-A14C67B03587}"/>
                  </a:ext>
                </a:extLst>
              </p:cNvPr>
              <p:cNvSpPr/>
              <p:nvPr/>
            </p:nvSpPr>
            <p:spPr>
              <a:xfrm>
                <a:off x="9731069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E29308-E809-050D-F313-9C5AA0A231E8}"/>
                  </a:ext>
                </a:extLst>
              </p:cNvPr>
              <p:cNvSpPr/>
              <p:nvPr/>
            </p:nvSpPr>
            <p:spPr>
              <a:xfrm>
                <a:off x="10081210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571AF89-88FF-7188-3FE0-71F537B24F85}"/>
                  </a:ext>
                </a:extLst>
              </p:cNvPr>
              <p:cNvSpPr/>
              <p:nvPr/>
            </p:nvSpPr>
            <p:spPr>
              <a:xfrm>
                <a:off x="10431351" y="3928378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4DC388B-8D48-4B9E-D1FD-A93B877B75C5}"/>
                  </a:ext>
                </a:extLst>
              </p:cNvPr>
              <p:cNvSpPr/>
              <p:nvPr/>
            </p:nvSpPr>
            <p:spPr>
              <a:xfrm>
                <a:off x="938092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973DA75-77BF-AC6B-085C-75617D1024C6}"/>
                  </a:ext>
                </a:extLst>
              </p:cNvPr>
              <p:cNvSpPr/>
              <p:nvPr/>
            </p:nvSpPr>
            <p:spPr>
              <a:xfrm>
                <a:off x="9731069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87048A1-FE0D-E2DD-3804-FBEDC2E70C19}"/>
                  </a:ext>
                </a:extLst>
              </p:cNvPr>
              <p:cNvSpPr/>
              <p:nvPr/>
            </p:nvSpPr>
            <p:spPr>
              <a:xfrm>
                <a:off x="10081210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10A9C4-6B10-8DC4-0CB2-CAD4476A1CBD}"/>
                  </a:ext>
                </a:extLst>
              </p:cNvPr>
              <p:cNvSpPr/>
              <p:nvPr/>
            </p:nvSpPr>
            <p:spPr>
              <a:xfrm>
                <a:off x="10431351" y="4264024"/>
                <a:ext cx="350141" cy="335646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BE5983-003A-CB3E-2168-A3C9CD9AC01F}"/>
                </a:ext>
              </a:extLst>
            </p:cNvPr>
            <p:cNvSpPr txBox="1"/>
            <p:nvPr/>
          </p:nvSpPr>
          <p:spPr>
            <a:xfrm>
              <a:off x="7711578" y="4984955"/>
              <a:ext cx="762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A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3F549C-E0D1-DD33-EEE0-FFE06171715D}"/>
                </a:ext>
              </a:extLst>
            </p:cNvPr>
            <p:cNvSpPr txBox="1"/>
            <p:nvPr/>
          </p:nvSpPr>
          <p:spPr>
            <a:xfrm>
              <a:off x="9695938" y="4992641"/>
              <a:ext cx="765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Run B</a:t>
              </a:r>
              <a:endParaRPr lang="en-GB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F8A861-8073-01DE-3F7B-BE3FF84D415D}"/>
              </a:ext>
            </a:extLst>
          </p:cNvPr>
          <p:cNvGrpSpPr/>
          <p:nvPr/>
        </p:nvGrpSpPr>
        <p:grpSpPr>
          <a:xfrm>
            <a:off x="2646336" y="2084667"/>
            <a:ext cx="1572770" cy="826259"/>
            <a:chOff x="8762000" y="1701209"/>
            <a:chExt cx="1572770" cy="8262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5971BE8-3697-1229-6AC8-2E89DFF6070C}"/>
                </a:ext>
              </a:extLst>
            </p:cNvPr>
            <p:cNvSpPr/>
            <p:nvPr/>
          </p:nvSpPr>
          <p:spPr>
            <a:xfrm>
              <a:off x="8762001" y="1701209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A63912-FDFA-D357-F618-4254C92CE9E8}"/>
                </a:ext>
              </a:extLst>
            </p:cNvPr>
            <p:cNvSpPr/>
            <p:nvPr/>
          </p:nvSpPr>
          <p:spPr>
            <a:xfrm>
              <a:off x="8762000" y="2186259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B043FD-059D-0D4D-6BF0-D65DD29BB0BA}"/>
                </a:ext>
              </a:extLst>
            </p:cNvPr>
            <p:cNvSpPr txBox="1"/>
            <p:nvPr/>
          </p:nvSpPr>
          <p:spPr>
            <a:xfrm>
              <a:off x="9209847" y="1701209"/>
              <a:ext cx="1124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 err="1"/>
                <a:t>Treament</a:t>
              </a:r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88E7EF-4821-1ADD-2F4E-009B297E5B63}"/>
                </a:ext>
              </a:extLst>
            </p:cNvPr>
            <p:cNvSpPr txBox="1"/>
            <p:nvPr/>
          </p:nvSpPr>
          <p:spPr>
            <a:xfrm>
              <a:off x="9216364" y="2158136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Control</a:t>
              </a:r>
              <a:endParaRPr lang="en-GB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47974D-5231-C7AB-FD17-6353D2E7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57" y="1916212"/>
            <a:ext cx="6323772" cy="47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85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052B3-DAC3-5400-E5EE-46039216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77834-E4FC-9471-B1BB-16F4D5C5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069" cy="4351338"/>
          </a:xfrm>
        </p:spPr>
        <p:txBody>
          <a:bodyPr/>
          <a:lstStyle/>
          <a:p>
            <a:r>
              <a:rPr lang="en-GB" dirty="0"/>
              <a:t>B</a:t>
            </a:r>
            <a:r>
              <a:rPr lang="en-001" dirty="0" err="1"/>
              <a:t>atch</a:t>
            </a:r>
            <a:r>
              <a:rPr lang="en-001" dirty="0"/>
              <a:t> “aligned” with treatment</a:t>
            </a:r>
          </a:p>
          <a:p>
            <a:pPr lvl="1"/>
            <a:r>
              <a:rPr lang="en-GB" dirty="0"/>
              <a:t>I</a:t>
            </a:r>
            <a:r>
              <a:rPr lang="en-001" dirty="0" err="1"/>
              <a:t>mpossible</a:t>
            </a:r>
            <a:r>
              <a:rPr lang="en-001" dirty="0"/>
              <a:t> to tell them apart</a:t>
            </a:r>
          </a:p>
          <a:p>
            <a:pPr lvl="1"/>
            <a:endParaRPr lang="en-001" dirty="0"/>
          </a:p>
          <a:p>
            <a:r>
              <a:rPr lang="en-001" dirty="0"/>
              <a:t>Lots of false positives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0062CC-0EF7-EAC5-3D82-9B670519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69" y="0"/>
            <a:ext cx="662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E60AE1-4161-D963-08AD-034C66BABE10}"/>
              </a:ext>
            </a:extLst>
          </p:cNvPr>
          <p:cNvGrpSpPr/>
          <p:nvPr/>
        </p:nvGrpSpPr>
        <p:grpSpPr>
          <a:xfrm>
            <a:off x="1044677" y="4324862"/>
            <a:ext cx="2160639" cy="2051899"/>
            <a:chOff x="838200" y="2054012"/>
            <a:chExt cx="2752638" cy="2781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8AF3C0-C286-999B-DF5F-16CF29A4F551}"/>
                </a:ext>
              </a:extLst>
            </p:cNvPr>
            <p:cNvSpPr txBox="1"/>
            <p:nvPr/>
          </p:nvSpPr>
          <p:spPr>
            <a:xfrm>
              <a:off x="838200" y="3792324"/>
              <a:ext cx="644978" cy="104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4400" dirty="0"/>
                <a:t>T</a:t>
              </a:r>
              <a:endParaRPr lang="en-GB" sz="4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32BEC-1FBE-AE47-3180-844D51040F65}"/>
                </a:ext>
              </a:extLst>
            </p:cNvPr>
            <p:cNvSpPr txBox="1"/>
            <p:nvPr/>
          </p:nvSpPr>
          <p:spPr>
            <a:xfrm>
              <a:off x="2945860" y="3792324"/>
              <a:ext cx="644978" cy="104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4400" dirty="0"/>
                <a:t>G</a:t>
              </a:r>
              <a:endParaRPr lang="en-GB" sz="4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8103F-20B2-B3CB-9F0D-A1A2D944A8FD}"/>
                </a:ext>
              </a:extLst>
            </p:cNvPr>
            <p:cNvSpPr txBox="1"/>
            <p:nvPr/>
          </p:nvSpPr>
          <p:spPr>
            <a:xfrm>
              <a:off x="1966610" y="2054012"/>
              <a:ext cx="644978" cy="104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001" sz="4400" dirty="0"/>
                <a:t>R</a:t>
              </a:r>
              <a:endParaRPr lang="en-GB" sz="4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4AC3B3-25BC-63AF-DB8A-39127A0AA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2499" y="3028703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FC118F-21A9-F2E0-0445-73B5D3C2519E}"/>
                </a:ext>
              </a:extLst>
            </p:cNvPr>
            <p:cNvCxnSpPr>
              <a:cxnSpLocks/>
            </p:cNvCxnSpPr>
            <p:nvPr/>
          </p:nvCxnSpPr>
          <p:spPr>
            <a:xfrm>
              <a:off x="2520739" y="3028702"/>
              <a:ext cx="574110" cy="8657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76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4A20-035F-1998-0CD2-FCEAABE9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0EC4C-B4E4-ED4F-8A59-5EE96CF1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Major pitfalls in Experimental Design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3FC95-C088-2A55-1365-8ADEC651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Pseudo-replication</a:t>
            </a:r>
          </a:p>
          <a:p>
            <a:pPr lvl="1"/>
            <a:r>
              <a:rPr lang="en-US" dirty="0"/>
              <a:t>Most common problem</a:t>
            </a:r>
          </a:p>
          <a:p>
            <a:pPr lvl="1"/>
            <a:r>
              <a:rPr lang="en-US" dirty="0"/>
              <a:t>Wrong experimental unit</a:t>
            </a:r>
          </a:p>
          <a:p>
            <a:r>
              <a:rPr lang="en-US" dirty="0"/>
              <a:t>Confounding</a:t>
            </a:r>
          </a:p>
          <a:p>
            <a:pPr lvl="1"/>
            <a:r>
              <a:rPr lang="en-US" dirty="0"/>
              <a:t>Treatment mixed with other factors</a:t>
            </a:r>
          </a:p>
          <a:p>
            <a:r>
              <a:rPr lang="en-US" dirty="0"/>
              <a:t>Batch effects</a:t>
            </a:r>
          </a:p>
          <a:p>
            <a:pPr lvl="1"/>
            <a:r>
              <a:rPr lang="en-US" dirty="0"/>
              <a:t>Systematic technical variation</a:t>
            </a:r>
          </a:p>
          <a:p>
            <a:r>
              <a:rPr lang="en-US" dirty="0"/>
              <a:t>Selection bias</a:t>
            </a:r>
          </a:p>
          <a:p>
            <a:pPr lvl="1"/>
            <a:r>
              <a:rPr lang="en-US" dirty="0"/>
              <a:t>Non-random exclusion of data</a:t>
            </a:r>
          </a:p>
          <a:p>
            <a:r>
              <a:rPr lang="en-US" dirty="0"/>
              <a:t>Insufficient power</a:t>
            </a:r>
          </a:p>
          <a:p>
            <a:pPr lvl="1"/>
            <a:r>
              <a:rPr lang="en-US" dirty="0"/>
              <a:t>Too few samples to detect effect</a:t>
            </a:r>
          </a:p>
          <a:p>
            <a:r>
              <a:rPr lang="en-US" dirty="0"/>
              <a:t>Multiple testing</a:t>
            </a:r>
          </a:p>
          <a:p>
            <a:pPr lvl="1"/>
            <a:r>
              <a:rPr lang="en-US" dirty="0"/>
              <a:t>Testing many outcomes without correction</a:t>
            </a:r>
            <a:endParaRPr lang="en-001" dirty="0"/>
          </a:p>
          <a:p>
            <a:endParaRPr lang="en-001" dirty="0"/>
          </a:p>
          <a:p>
            <a:endParaRPr lang="en-001" dirty="0"/>
          </a:p>
          <a:p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8C9FA-E88D-4762-8DE0-8067D514A783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EE348C-F8A5-4B50-FAD5-C0D6E295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B84FF4-C0C3-7241-FB62-E5FDE9D6D72F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1BF61427-12D1-A501-82CA-29E39BE332D5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72C7525-4204-E8B5-F4F2-8B6F22422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46816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453E-5F90-6F4D-5243-D538567AD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D8D7A0-A30E-00E7-23A0-8937CE8E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992D0-5396-E86D-A8A4-E6886B25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069" cy="4351338"/>
          </a:xfrm>
        </p:spPr>
        <p:txBody>
          <a:bodyPr/>
          <a:lstStyle/>
          <a:p>
            <a:r>
              <a:rPr lang="en-GB" dirty="0"/>
              <a:t>B</a:t>
            </a:r>
            <a:r>
              <a:rPr lang="en-001" dirty="0" err="1"/>
              <a:t>atch</a:t>
            </a:r>
            <a:r>
              <a:rPr lang="en-001" dirty="0"/>
              <a:t> “aligned” with treatment</a:t>
            </a:r>
          </a:p>
          <a:p>
            <a:pPr lvl="1"/>
            <a:r>
              <a:rPr lang="en-GB" dirty="0"/>
              <a:t>I</a:t>
            </a:r>
            <a:r>
              <a:rPr lang="en-001" dirty="0" err="1"/>
              <a:t>mpossible</a:t>
            </a:r>
            <a:r>
              <a:rPr lang="en-001" dirty="0"/>
              <a:t> to tell them apart</a:t>
            </a:r>
          </a:p>
          <a:p>
            <a:pPr lvl="1"/>
            <a:endParaRPr lang="en-001" dirty="0"/>
          </a:p>
          <a:p>
            <a:r>
              <a:rPr lang="en-001" dirty="0"/>
              <a:t>Lots of false positives</a:t>
            </a:r>
          </a:p>
          <a:p>
            <a:endParaRPr lang="en-001" dirty="0"/>
          </a:p>
          <a:p>
            <a:endParaRPr lang="en-001" dirty="0"/>
          </a:p>
          <a:p>
            <a:pPr lvl="1"/>
            <a:r>
              <a:rPr lang="en-001" dirty="0"/>
              <a:t>DE genes: 99.9%</a:t>
            </a:r>
          </a:p>
          <a:p>
            <a:pPr lvl="1"/>
            <a:r>
              <a:rPr lang="en-001" dirty="0"/>
              <a:t>False Positives: 89.9%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BE073C-9119-1E1C-1085-81B4E05C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69" y="0"/>
            <a:ext cx="662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BC287-2BFF-7559-D54A-F9476B15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4" y="4268064"/>
            <a:ext cx="2543530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8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E050-45E5-B82A-2EEA-A0DB6BFE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Batch effect</a:t>
            </a:r>
            <a:endParaRPr lang="en-GB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44E213-D2E8-472A-4FF8-DC5690F79E20}"/>
              </a:ext>
            </a:extLst>
          </p:cNvPr>
          <p:cNvGrpSpPr/>
          <p:nvPr/>
        </p:nvGrpSpPr>
        <p:grpSpPr>
          <a:xfrm>
            <a:off x="1410843" y="3567120"/>
            <a:ext cx="1494505" cy="1747813"/>
            <a:chOff x="1410843" y="3567120"/>
            <a:chExt cx="1494505" cy="174781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ACD826-68B8-2DB5-6F08-5ED492CC4304}"/>
                </a:ext>
              </a:extLst>
            </p:cNvPr>
            <p:cNvSpPr/>
            <p:nvPr/>
          </p:nvSpPr>
          <p:spPr>
            <a:xfrm>
              <a:off x="1410843" y="3567120"/>
              <a:ext cx="1494505" cy="174781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C911F8-524B-B738-3654-B6E21FBF98EE}"/>
                </a:ext>
              </a:extLst>
            </p:cNvPr>
            <p:cNvSpPr/>
            <p:nvPr/>
          </p:nvSpPr>
          <p:spPr>
            <a:xfrm>
              <a:off x="1462084" y="3599866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C0886E-14DF-B878-94C2-779DA0A50137}"/>
                </a:ext>
              </a:extLst>
            </p:cNvPr>
            <p:cNvSpPr/>
            <p:nvPr/>
          </p:nvSpPr>
          <p:spPr>
            <a:xfrm>
              <a:off x="1812224" y="3599866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46621A-7A96-05FF-5ECE-11B3E490A7C6}"/>
                </a:ext>
              </a:extLst>
            </p:cNvPr>
            <p:cNvSpPr/>
            <p:nvPr/>
          </p:nvSpPr>
          <p:spPr>
            <a:xfrm>
              <a:off x="2162365" y="3599866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B60726-DC19-9121-586B-FA597F51E8BC}"/>
                </a:ext>
              </a:extLst>
            </p:cNvPr>
            <p:cNvSpPr/>
            <p:nvPr/>
          </p:nvSpPr>
          <p:spPr>
            <a:xfrm>
              <a:off x="2512506" y="3599866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9F5EA85-8FA9-AF92-8A5F-B33B763176A5}"/>
                </a:ext>
              </a:extLst>
            </p:cNvPr>
            <p:cNvSpPr/>
            <p:nvPr/>
          </p:nvSpPr>
          <p:spPr>
            <a:xfrm>
              <a:off x="1462084" y="3935512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41034A-CEF7-7AB3-E602-E143C9121A29}"/>
                </a:ext>
              </a:extLst>
            </p:cNvPr>
            <p:cNvSpPr/>
            <p:nvPr/>
          </p:nvSpPr>
          <p:spPr>
            <a:xfrm>
              <a:off x="1812224" y="3935512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0EC6EA-E909-F47F-E0FC-C35DDDE4194F}"/>
                </a:ext>
              </a:extLst>
            </p:cNvPr>
            <p:cNvSpPr/>
            <p:nvPr/>
          </p:nvSpPr>
          <p:spPr>
            <a:xfrm>
              <a:off x="2162365" y="3935512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C5B6C64-B85E-FA51-9E83-D3B9B6DF48FF}"/>
                </a:ext>
              </a:extLst>
            </p:cNvPr>
            <p:cNvSpPr/>
            <p:nvPr/>
          </p:nvSpPr>
          <p:spPr>
            <a:xfrm>
              <a:off x="2512506" y="3935512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39F33F-AB52-1D71-C101-B809524A8A4B}"/>
                </a:ext>
              </a:extLst>
            </p:cNvPr>
            <p:cNvSpPr/>
            <p:nvPr/>
          </p:nvSpPr>
          <p:spPr>
            <a:xfrm>
              <a:off x="1462084" y="4271158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52B21A-B56D-9988-9188-C3A5382B6C8E}"/>
                </a:ext>
              </a:extLst>
            </p:cNvPr>
            <p:cNvSpPr/>
            <p:nvPr/>
          </p:nvSpPr>
          <p:spPr>
            <a:xfrm>
              <a:off x="1812224" y="4271158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F5DF23-B7D7-2558-E6ED-25524617DB3E}"/>
                </a:ext>
              </a:extLst>
            </p:cNvPr>
            <p:cNvSpPr/>
            <p:nvPr/>
          </p:nvSpPr>
          <p:spPr>
            <a:xfrm>
              <a:off x="2162365" y="4271158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1A5550-AA31-6F5C-251C-43CF31307052}"/>
                </a:ext>
              </a:extLst>
            </p:cNvPr>
            <p:cNvSpPr/>
            <p:nvPr/>
          </p:nvSpPr>
          <p:spPr>
            <a:xfrm>
              <a:off x="2512506" y="4271158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93F354-41F3-3805-E1BE-70365EC8436B}"/>
                </a:ext>
              </a:extLst>
            </p:cNvPr>
            <p:cNvSpPr/>
            <p:nvPr/>
          </p:nvSpPr>
          <p:spPr>
            <a:xfrm>
              <a:off x="1462084" y="4606804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E2E7FE9-E373-E1A7-819C-0A26F8E49A04}"/>
                </a:ext>
              </a:extLst>
            </p:cNvPr>
            <p:cNvSpPr/>
            <p:nvPr/>
          </p:nvSpPr>
          <p:spPr>
            <a:xfrm>
              <a:off x="1812224" y="4606804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8BC70EA-77AE-8A52-CDCE-18A0A721F937}"/>
                </a:ext>
              </a:extLst>
            </p:cNvPr>
            <p:cNvSpPr/>
            <p:nvPr/>
          </p:nvSpPr>
          <p:spPr>
            <a:xfrm>
              <a:off x="2162365" y="4606804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2B597D-34F4-BE74-C89C-62097CC4B7C3}"/>
                </a:ext>
              </a:extLst>
            </p:cNvPr>
            <p:cNvSpPr/>
            <p:nvPr/>
          </p:nvSpPr>
          <p:spPr>
            <a:xfrm>
              <a:off x="2512506" y="4606804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316789-4A7F-BBF1-031E-2E1B379EEBE6}"/>
                </a:ext>
              </a:extLst>
            </p:cNvPr>
            <p:cNvSpPr/>
            <p:nvPr/>
          </p:nvSpPr>
          <p:spPr>
            <a:xfrm>
              <a:off x="1462084" y="4942450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BFD0F2-69F9-25DA-D33D-7015EE1BB246}"/>
                </a:ext>
              </a:extLst>
            </p:cNvPr>
            <p:cNvSpPr/>
            <p:nvPr/>
          </p:nvSpPr>
          <p:spPr>
            <a:xfrm>
              <a:off x="1812224" y="4942450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460ADA-AD2B-0877-97A0-EAF711973ACF}"/>
                </a:ext>
              </a:extLst>
            </p:cNvPr>
            <p:cNvSpPr/>
            <p:nvPr/>
          </p:nvSpPr>
          <p:spPr>
            <a:xfrm>
              <a:off x="2162365" y="4942450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FFD7D73-2CB6-961F-1A0B-268C90CFEC26}"/>
                </a:ext>
              </a:extLst>
            </p:cNvPr>
            <p:cNvSpPr/>
            <p:nvPr/>
          </p:nvSpPr>
          <p:spPr>
            <a:xfrm>
              <a:off x="2512506" y="4942450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E58ECC-BB82-ADF9-E502-290A96AE64B2}"/>
              </a:ext>
            </a:extLst>
          </p:cNvPr>
          <p:cNvSpPr txBox="1"/>
          <p:nvPr/>
        </p:nvSpPr>
        <p:spPr>
          <a:xfrm>
            <a:off x="1812224" y="5663381"/>
            <a:ext cx="7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Run 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C4074-7911-E479-1C3F-8B9012E08D34}"/>
              </a:ext>
            </a:extLst>
          </p:cNvPr>
          <p:cNvSpPr txBox="1"/>
          <p:nvPr/>
        </p:nvSpPr>
        <p:spPr>
          <a:xfrm>
            <a:off x="3796584" y="5671067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Run B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3E9623-8B63-F8D9-CBC6-0A4A4AA7F329}"/>
              </a:ext>
            </a:extLst>
          </p:cNvPr>
          <p:cNvGrpSpPr/>
          <p:nvPr/>
        </p:nvGrpSpPr>
        <p:grpSpPr>
          <a:xfrm>
            <a:off x="2646336" y="2084667"/>
            <a:ext cx="1572770" cy="826259"/>
            <a:chOff x="8762000" y="1701209"/>
            <a:chExt cx="1572770" cy="8262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B8F898-9DC6-11FA-B953-CCA8B1966BB3}"/>
                </a:ext>
              </a:extLst>
            </p:cNvPr>
            <p:cNvSpPr/>
            <p:nvPr/>
          </p:nvSpPr>
          <p:spPr>
            <a:xfrm>
              <a:off x="8762001" y="1701209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020C79D-DAF8-630E-6998-BB2109E56466}"/>
                </a:ext>
              </a:extLst>
            </p:cNvPr>
            <p:cNvSpPr/>
            <p:nvPr/>
          </p:nvSpPr>
          <p:spPr>
            <a:xfrm>
              <a:off x="8762000" y="2186259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C52947-9CE3-40FD-48CC-A917D3847C04}"/>
                </a:ext>
              </a:extLst>
            </p:cNvPr>
            <p:cNvSpPr txBox="1"/>
            <p:nvPr/>
          </p:nvSpPr>
          <p:spPr>
            <a:xfrm>
              <a:off x="9209847" y="1701209"/>
              <a:ext cx="1124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 err="1"/>
                <a:t>Treament</a:t>
              </a:r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81D224C-8384-DFE8-F77D-84ED0B0D337E}"/>
                </a:ext>
              </a:extLst>
            </p:cNvPr>
            <p:cNvSpPr txBox="1"/>
            <p:nvPr/>
          </p:nvSpPr>
          <p:spPr>
            <a:xfrm>
              <a:off x="9216364" y="2158136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001" dirty="0"/>
                <a:t>Control</a:t>
              </a:r>
              <a:endParaRPr lang="en-GB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322DC-A852-29F1-E3C1-A269190B1CF3}"/>
              </a:ext>
            </a:extLst>
          </p:cNvPr>
          <p:cNvGrpSpPr/>
          <p:nvPr/>
        </p:nvGrpSpPr>
        <p:grpSpPr>
          <a:xfrm>
            <a:off x="3431935" y="3562595"/>
            <a:ext cx="1494505" cy="1747813"/>
            <a:chOff x="1410843" y="3567120"/>
            <a:chExt cx="1494505" cy="174781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F30F9B4-D93E-08CF-78CC-51F7536F23CB}"/>
                </a:ext>
              </a:extLst>
            </p:cNvPr>
            <p:cNvSpPr/>
            <p:nvPr/>
          </p:nvSpPr>
          <p:spPr>
            <a:xfrm>
              <a:off x="1410843" y="3567120"/>
              <a:ext cx="1494505" cy="174781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F2E348B-BAA9-6373-6FF7-86484564562F}"/>
                </a:ext>
              </a:extLst>
            </p:cNvPr>
            <p:cNvSpPr/>
            <p:nvPr/>
          </p:nvSpPr>
          <p:spPr>
            <a:xfrm>
              <a:off x="1462084" y="3599866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7B1CBA9-C7F9-FC0E-A4FE-A997B6E56AFE}"/>
                </a:ext>
              </a:extLst>
            </p:cNvPr>
            <p:cNvSpPr/>
            <p:nvPr/>
          </p:nvSpPr>
          <p:spPr>
            <a:xfrm>
              <a:off x="1812224" y="3599866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806C3E-E4B1-DDF4-8AFE-C44190297619}"/>
                </a:ext>
              </a:extLst>
            </p:cNvPr>
            <p:cNvSpPr/>
            <p:nvPr/>
          </p:nvSpPr>
          <p:spPr>
            <a:xfrm>
              <a:off x="2162365" y="3599866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83ED30D-2EC0-64ED-BD10-B6CD74C85AB8}"/>
                </a:ext>
              </a:extLst>
            </p:cNvPr>
            <p:cNvSpPr/>
            <p:nvPr/>
          </p:nvSpPr>
          <p:spPr>
            <a:xfrm>
              <a:off x="2512506" y="3599866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5F554E-CE37-0153-24F3-2CAE107835DE}"/>
                </a:ext>
              </a:extLst>
            </p:cNvPr>
            <p:cNvSpPr/>
            <p:nvPr/>
          </p:nvSpPr>
          <p:spPr>
            <a:xfrm>
              <a:off x="1462084" y="3935512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C12C88-C387-8647-A83D-504F0EF9E5EF}"/>
                </a:ext>
              </a:extLst>
            </p:cNvPr>
            <p:cNvSpPr/>
            <p:nvPr/>
          </p:nvSpPr>
          <p:spPr>
            <a:xfrm>
              <a:off x="1812224" y="3935512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FE6C499-5EC4-9832-C86E-154B6CCA1F9E}"/>
                </a:ext>
              </a:extLst>
            </p:cNvPr>
            <p:cNvSpPr/>
            <p:nvPr/>
          </p:nvSpPr>
          <p:spPr>
            <a:xfrm>
              <a:off x="2162365" y="3935512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57B586-DB3D-0DC1-F099-E0548B2F5417}"/>
                </a:ext>
              </a:extLst>
            </p:cNvPr>
            <p:cNvSpPr/>
            <p:nvPr/>
          </p:nvSpPr>
          <p:spPr>
            <a:xfrm>
              <a:off x="2512506" y="3935512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5477C9A-BBE0-CFCB-5EFF-F1131B84FBF4}"/>
                </a:ext>
              </a:extLst>
            </p:cNvPr>
            <p:cNvSpPr/>
            <p:nvPr/>
          </p:nvSpPr>
          <p:spPr>
            <a:xfrm>
              <a:off x="1462084" y="4271158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74C5F4E-34EE-6A10-CAF9-F89A1936E54A}"/>
                </a:ext>
              </a:extLst>
            </p:cNvPr>
            <p:cNvSpPr/>
            <p:nvPr/>
          </p:nvSpPr>
          <p:spPr>
            <a:xfrm>
              <a:off x="1812224" y="4271158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FD03BF-917C-6384-65B4-F4E9327C8427}"/>
                </a:ext>
              </a:extLst>
            </p:cNvPr>
            <p:cNvSpPr/>
            <p:nvPr/>
          </p:nvSpPr>
          <p:spPr>
            <a:xfrm>
              <a:off x="2162365" y="4271158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1840307-43C3-B833-0978-39FDD853952A}"/>
                </a:ext>
              </a:extLst>
            </p:cNvPr>
            <p:cNvSpPr/>
            <p:nvPr/>
          </p:nvSpPr>
          <p:spPr>
            <a:xfrm>
              <a:off x="2512506" y="4271158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33A5B18-3079-A42D-F40C-8585F4F7DDE3}"/>
                </a:ext>
              </a:extLst>
            </p:cNvPr>
            <p:cNvSpPr/>
            <p:nvPr/>
          </p:nvSpPr>
          <p:spPr>
            <a:xfrm>
              <a:off x="1462084" y="4606804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29C191-61F4-E60E-A685-6346F9B1F34D}"/>
                </a:ext>
              </a:extLst>
            </p:cNvPr>
            <p:cNvSpPr/>
            <p:nvPr/>
          </p:nvSpPr>
          <p:spPr>
            <a:xfrm>
              <a:off x="1812224" y="4606804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19B181D-D5E1-C0DF-F19B-59CC459552A6}"/>
                </a:ext>
              </a:extLst>
            </p:cNvPr>
            <p:cNvSpPr/>
            <p:nvPr/>
          </p:nvSpPr>
          <p:spPr>
            <a:xfrm>
              <a:off x="2162365" y="4606804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1624F1A-19E4-3B67-C36C-3D1A21EF9CC5}"/>
                </a:ext>
              </a:extLst>
            </p:cNvPr>
            <p:cNvSpPr/>
            <p:nvPr/>
          </p:nvSpPr>
          <p:spPr>
            <a:xfrm>
              <a:off x="2512506" y="4606804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69C6EE-AFB3-C9A0-83AF-50D7393511D5}"/>
                </a:ext>
              </a:extLst>
            </p:cNvPr>
            <p:cNvSpPr/>
            <p:nvPr/>
          </p:nvSpPr>
          <p:spPr>
            <a:xfrm>
              <a:off x="1462084" y="4942450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7E136C8-CD7A-807A-8019-F937D2333C11}"/>
                </a:ext>
              </a:extLst>
            </p:cNvPr>
            <p:cNvSpPr/>
            <p:nvPr/>
          </p:nvSpPr>
          <p:spPr>
            <a:xfrm>
              <a:off x="1812224" y="4942450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99409E-914C-79F9-61AF-3E7CD63AB91E}"/>
                </a:ext>
              </a:extLst>
            </p:cNvPr>
            <p:cNvSpPr/>
            <p:nvPr/>
          </p:nvSpPr>
          <p:spPr>
            <a:xfrm>
              <a:off x="2162365" y="4942450"/>
              <a:ext cx="350141" cy="33564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C4B03E3-EC33-02E8-CA63-CEFF6DFDD0CD}"/>
                </a:ext>
              </a:extLst>
            </p:cNvPr>
            <p:cNvSpPr/>
            <p:nvPr/>
          </p:nvSpPr>
          <p:spPr>
            <a:xfrm>
              <a:off x="2512506" y="4942450"/>
              <a:ext cx="350141" cy="3356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6AB985-B7F8-1C53-7B24-80EBEB783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62" y="1747223"/>
            <a:ext cx="6357383" cy="474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74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B1D54-E802-B992-277F-E3D160DB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5BF7E6-8866-C78E-F5E1-E94C1A0B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2082" cy="4351338"/>
          </a:xfrm>
        </p:spPr>
        <p:txBody>
          <a:bodyPr/>
          <a:lstStyle/>
          <a:p>
            <a:r>
              <a:rPr lang="en-001" dirty="0"/>
              <a:t>Confounded</a:t>
            </a:r>
          </a:p>
          <a:p>
            <a:pPr lvl="1"/>
            <a:r>
              <a:rPr lang="en-GB" dirty="0"/>
              <a:t>B</a:t>
            </a:r>
            <a:r>
              <a:rPr lang="en-001" dirty="0" err="1"/>
              <a:t>ut</a:t>
            </a:r>
            <a:r>
              <a:rPr lang="en-001" dirty="0"/>
              <a:t> “fixable”</a:t>
            </a:r>
          </a:p>
          <a:p>
            <a:pPr lvl="1"/>
            <a:endParaRPr lang="en-001" dirty="0"/>
          </a:p>
          <a:p>
            <a:pPr lvl="1"/>
            <a:endParaRPr lang="en-001" dirty="0"/>
          </a:p>
          <a:p>
            <a:pPr lvl="1"/>
            <a:endParaRPr lang="en-001" dirty="0"/>
          </a:p>
          <a:p>
            <a:pPr lvl="1"/>
            <a:r>
              <a:rPr lang="en-001" dirty="0"/>
              <a:t>DE genes: 12%</a:t>
            </a:r>
          </a:p>
          <a:p>
            <a:pPr lvl="1"/>
            <a:r>
              <a:rPr lang="en-001" dirty="0"/>
              <a:t>False Positives: 2%</a:t>
            </a:r>
          </a:p>
          <a:p>
            <a:pPr lvl="1"/>
            <a:endParaRPr lang="en-001" dirty="0"/>
          </a:p>
          <a:p>
            <a:pPr lvl="1"/>
            <a:endParaRPr lang="en-001" dirty="0"/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6A7E15-8749-2C53-C490-800AE0B6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82" y="0"/>
            <a:ext cx="662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A0114-7ADB-2B1F-15D9-7E1B07B0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2928736"/>
            <a:ext cx="3467584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69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946DEA-DE36-31EE-251B-3297C4A3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How to correct?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F0FB8A-F785-5361-033E-867917232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001" dirty="0"/>
          </a:p>
          <a:p>
            <a:r>
              <a:rPr lang="en-001" dirty="0"/>
              <a:t>Regression</a:t>
            </a:r>
          </a:p>
          <a:p>
            <a:pPr lvl="1"/>
            <a:r>
              <a:rPr lang="en-001" dirty="0"/>
              <a:t>Include batch as a covariate	</a:t>
            </a:r>
          </a:p>
          <a:p>
            <a:pPr lvl="1"/>
            <a:r>
              <a:rPr lang="en-001" dirty="0"/>
              <a:t>More elaborate strategies</a:t>
            </a:r>
          </a:p>
          <a:p>
            <a:pPr lvl="2"/>
            <a:r>
              <a:rPr lang="en-001" dirty="0"/>
              <a:t>Random effects on batch, s</a:t>
            </a:r>
          </a:p>
          <a:p>
            <a:endParaRPr lang="en-001" dirty="0"/>
          </a:p>
          <a:p>
            <a:endParaRPr lang="en-001" dirty="0"/>
          </a:p>
          <a:p>
            <a:r>
              <a:rPr lang="en-001" dirty="0"/>
              <a:t>Useful packages:</a:t>
            </a:r>
          </a:p>
          <a:p>
            <a:pPr lvl="1"/>
            <a:r>
              <a:rPr lang="en-001" dirty="0" err="1"/>
              <a:t>comBat</a:t>
            </a:r>
            <a:r>
              <a:rPr lang="en-001" dirty="0"/>
              <a:t> / </a:t>
            </a:r>
            <a:r>
              <a:rPr lang="en-001" dirty="0" err="1"/>
              <a:t>comBat</a:t>
            </a:r>
            <a:r>
              <a:rPr lang="en-001" dirty="0"/>
              <a:t>-seq / </a:t>
            </a:r>
            <a:r>
              <a:rPr lang="en-001" dirty="0" err="1"/>
              <a:t>pyComBat</a:t>
            </a:r>
            <a:r>
              <a:rPr lang="en-001" dirty="0"/>
              <a:t> (now: </a:t>
            </a:r>
            <a:r>
              <a:rPr lang="en-001" dirty="0" err="1"/>
              <a:t>inMoose</a:t>
            </a:r>
            <a:r>
              <a:rPr lang="en-001" dirty="0"/>
              <a:t>)</a:t>
            </a:r>
          </a:p>
          <a:p>
            <a:pPr lvl="1"/>
            <a:r>
              <a:rPr lang="en-001" dirty="0"/>
              <a:t>SVA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291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8613-F672-FF87-A529-CD4AC587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Confounds &amp; Batch effects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2EC4-61AC-90B4-854D-F3353F10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001" dirty="0" err="1"/>
              <a:t>onfounds</a:t>
            </a:r>
            <a:r>
              <a:rPr lang="en-001" dirty="0"/>
              <a:t> can distort the measured correlation</a:t>
            </a:r>
          </a:p>
          <a:p>
            <a:pPr lvl="1"/>
            <a:r>
              <a:rPr lang="en-GB" dirty="0"/>
              <a:t>B</a:t>
            </a:r>
            <a:r>
              <a:rPr lang="en-001" dirty="0"/>
              <a:t>e careful about what you control for</a:t>
            </a:r>
          </a:p>
          <a:p>
            <a:pPr lvl="1"/>
            <a:endParaRPr lang="en-001" dirty="0"/>
          </a:p>
          <a:p>
            <a:r>
              <a:rPr lang="en-001" dirty="0"/>
              <a:t>Batch effects are common (and often large) confounds</a:t>
            </a:r>
          </a:p>
          <a:p>
            <a:endParaRPr lang="en-001" dirty="0"/>
          </a:p>
          <a:p>
            <a:r>
              <a:rPr lang="en-001" dirty="0"/>
              <a:t>Blocking helps control batch effects</a:t>
            </a:r>
          </a:p>
          <a:p>
            <a:pPr lvl="1"/>
            <a:r>
              <a:rPr lang="en-GB" dirty="0"/>
              <a:t>C</a:t>
            </a:r>
            <a:r>
              <a:rPr lang="en-001" dirty="0" err="1"/>
              <a:t>lear</a:t>
            </a:r>
            <a:r>
              <a:rPr lang="en-001" dirty="0"/>
              <a:t>, expected sources of variability</a:t>
            </a:r>
          </a:p>
          <a:p>
            <a:pPr lvl="1"/>
            <a:r>
              <a:rPr lang="en-GB" dirty="0"/>
              <a:t>E</a:t>
            </a:r>
            <a:r>
              <a:rPr lang="en-001" dirty="0" err="1"/>
              <a:t>nsure</a:t>
            </a:r>
            <a:r>
              <a:rPr lang="en-001" dirty="0"/>
              <a:t> reliable and reproducible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69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2374-C948-B49F-3AEF-709A4381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Power analysis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8E892-35F7-CA27-E6F3-48C52B21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Determining</a:t>
            </a:r>
            <a:r>
              <a:rPr lang="pt-PT" dirty="0"/>
              <a:t> sample </a:t>
            </a:r>
            <a:r>
              <a:rPr lang="pt-PT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7593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54B4-A1EE-4E79-BD32-E5F21B7F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71"/>
            <a:ext cx="10515600" cy="1325563"/>
          </a:xfrm>
        </p:spPr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Nu</a:t>
            </a:r>
            <a:r>
              <a:rPr lang="en-001" dirty="0">
                <a:latin typeface="Tw Cen MT" panose="020B0602020104020603" pitchFamily="34" charset="0"/>
              </a:rPr>
              <a:t>l</a:t>
            </a:r>
            <a:r>
              <a:rPr lang="en-GB" dirty="0">
                <a:latin typeface="Tw Cen MT" panose="020B0602020104020603" pitchFamily="34" charset="0"/>
              </a:rPr>
              <a:t>l</a:t>
            </a:r>
            <a:r>
              <a:rPr lang="en-001" dirty="0">
                <a:latin typeface="Tw Cen MT" panose="020B0602020104020603" pitchFamily="34" charset="0"/>
              </a:rPr>
              <a:t> </a:t>
            </a:r>
            <a:r>
              <a:rPr lang="en-GB" dirty="0">
                <a:latin typeface="Tw Cen MT" panose="020B0602020104020603" pitchFamily="34" charset="0"/>
              </a:rPr>
              <a:t>h</a:t>
            </a:r>
            <a:r>
              <a:rPr lang="en-001" dirty="0">
                <a:latin typeface="Tw Cen MT" panose="020B0602020104020603" pitchFamily="34" charset="0"/>
              </a:rPr>
              <a:t>y</a:t>
            </a:r>
            <a:r>
              <a:rPr lang="en-GB" dirty="0">
                <a:latin typeface="Tw Cen MT" panose="020B0602020104020603" pitchFamily="34" charset="0"/>
              </a:rPr>
              <a:t>p</a:t>
            </a:r>
            <a:r>
              <a:rPr lang="en-001" dirty="0">
                <a:latin typeface="Tw Cen MT" panose="020B0602020104020603" pitchFamily="34" charset="0"/>
              </a:rPr>
              <a:t>o</a:t>
            </a:r>
            <a:r>
              <a:rPr lang="en-GB" dirty="0">
                <a:latin typeface="Tw Cen MT" panose="020B0602020104020603" pitchFamily="34" charset="0"/>
              </a:rPr>
              <a:t>t</a:t>
            </a:r>
            <a:r>
              <a:rPr lang="en-001" dirty="0">
                <a:latin typeface="Tw Cen MT" panose="020B0602020104020603" pitchFamily="34" charset="0"/>
              </a:rPr>
              <a:t>h</a:t>
            </a:r>
            <a:r>
              <a:rPr lang="en-GB" dirty="0">
                <a:latin typeface="Tw Cen MT" panose="020B0602020104020603" pitchFamily="34" charset="0"/>
              </a:rPr>
              <a:t>e</a:t>
            </a:r>
            <a:r>
              <a:rPr lang="en-001" dirty="0">
                <a:latin typeface="Tw Cen MT" panose="020B0602020104020603" pitchFamily="34" charset="0"/>
              </a:rPr>
              <a:t>s</a:t>
            </a:r>
            <a:r>
              <a:rPr lang="en-GB" dirty="0" err="1">
                <a:latin typeface="Tw Cen MT" panose="020B0602020104020603" pitchFamily="34" charset="0"/>
              </a:rPr>
              <a:t>i</a:t>
            </a:r>
            <a:r>
              <a:rPr lang="en-001" dirty="0">
                <a:latin typeface="Tw Cen MT" panose="020B0602020104020603" pitchFamily="34" charset="0"/>
              </a:rPr>
              <a:t>s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20F4-A3DB-4F28-9FDD-A0E6AC36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745" cy="4351338"/>
          </a:xfrm>
        </p:spPr>
        <p:txBody>
          <a:bodyPr>
            <a:normAutofit lnSpcReduction="10000"/>
          </a:bodyPr>
          <a:lstStyle/>
          <a:p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m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t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b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y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m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t </a:t>
            </a:r>
            <a:r>
              <a:rPr lang="en-GB" sz="2000" dirty="0">
                <a:latin typeface="Century" panose="02040604050505020304" pitchFamily="18" charset="0"/>
              </a:rPr>
              <a:t>y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u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y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g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o 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p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v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d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m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f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m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,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m</a:t>
            </a:r>
            <a:r>
              <a:rPr lang="en-001" sz="2000" dirty="0">
                <a:latin typeface="Century" panose="02040604050505020304" pitchFamily="18" charset="0"/>
              </a:rPr>
              <a:t>p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g 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b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g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w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c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 you can compare your data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001" sz="2000" dirty="0">
                <a:latin typeface="Century" panose="02040604050505020304" pitchFamily="18" charset="0"/>
              </a:rPr>
              <a:t>Usually, a statement of “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o 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f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t” 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r “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o 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p”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 err="1">
                <a:latin typeface="Century" panose="02040604050505020304" pitchFamily="18" charset="0"/>
              </a:rPr>
              <a:t>eeds</a:t>
            </a:r>
            <a:r>
              <a:rPr lang="en-001" sz="2000" dirty="0">
                <a:latin typeface="Century" panose="02040604050505020304" pitchFamily="18" charset="0"/>
              </a:rPr>
              <a:t> to be reasonable! </a:t>
            </a:r>
            <a:r>
              <a:rPr lang="en-GB" sz="2000" dirty="0">
                <a:latin typeface="Century" panose="02040604050505020304" pitchFamily="18" charset="0"/>
              </a:rPr>
              <a:t>G</a:t>
            </a:r>
            <a:r>
              <a:rPr lang="en-001" sz="2000" dirty="0" err="1">
                <a:latin typeface="Century" panose="02040604050505020304" pitchFamily="18" charset="0"/>
              </a:rPr>
              <a:t>ive</a:t>
            </a:r>
            <a:r>
              <a:rPr lang="en-001" sz="2000" dirty="0">
                <a:latin typeface="Century" panose="02040604050505020304" pitchFamily="18" charset="0"/>
              </a:rPr>
              <a:t> your null </a:t>
            </a:r>
            <a:r>
              <a:rPr lang="en-001" sz="2000" dirty="0" err="1">
                <a:latin typeface="Century" panose="02040604050505020304" pitchFamily="18" charset="0"/>
              </a:rPr>
              <a:t>hyp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thesis a </a:t>
            </a:r>
            <a:r>
              <a:rPr lang="en-001" sz="2000" dirty="0" err="1">
                <a:latin typeface="Century" panose="02040604050505020304" pitchFamily="18" charset="0"/>
              </a:rPr>
              <a:t>chan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e.</a:t>
            </a:r>
            <a:endParaRPr lang="en-GB" sz="2000" dirty="0">
              <a:latin typeface="Century" panose="020406040505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8B3ECD-F4D5-4B08-AF45-E74DAB047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54" y="1983619"/>
            <a:ext cx="4999038" cy="34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15">
            <a:extLst>
              <a:ext uri="{FF2B5EF4-FFF2-40B4-BE49-F238E27FC236}">
                <a16:creationId xmlns:a16="http://schemas.microsoft.com/office/drawing/2014/main" id="{04630144-3EAE-4E0C-A0DF-7CABC451D600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1F8C5-2259-EFC6-C595-666335B3A56C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8968ED-8F98-22A4-71D1-3D2E295D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D1058A2-B97A-7BDF-921E-510AC5050D56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74D5B2EB-55C0-4EB9-0497-CE71F263CE6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9036A3C-1BB2-FA8C-3B95-C59C03118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5199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C91A-29A4-4E29-8A20-CCE16FA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>
                <a:latin typeface="Tw Cen MT" panose="020B0602020104020603" pitchFamily="34" charset="0"/>
              </a:rPr>
              <a:t>p-values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FCD1-EE3B-4A3C-A942-FE844289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529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001" sz="2000" dirty="0">
                <a:latin typeface="Century" panose="02040604050505020304" pitchFamily="18" charset="0"/>
              </a:rPr>
              <a:t>A </a:t>
            </a:r>
            <a:r>
              <a:rPr lang="en-001" sz="2000" b="1" dirty="0">
                <a:latin typeface="Century" panose="02040604050505020304" pitchFamily="18" charset="0"/>
              </a:rPr>
              <a:t>p-value</a:t>
            </a:r>
            <a:r>
              <a:rPr lang="en-001" sz="2000" dirty="0">
                <a:latin typeface="Century" panose="02040604050505020304" pitchFamily="18" charset="0"/>
              </a:rPr>
              <a:t> is the probability of the data, given t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l 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y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u</a:t>
            </a:r>
            <a:r>
              <a:rPr lang="en-001" sz="2000" dirty="0">
                <a:latin typeface="Century" panose="02040604050505020304" pitchFamily="18" charset="0"/>
              </a:rPr>
              <a:t>e.</a:t>
            </a:r>
          </a:p>
          <a:p>
            <a:pPr marL="0" indent="0">
              <a:buNone/>
            </a:pPr>
            <a:endParaRPr lang="en-001" sz="2000" dirty="0"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m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l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y: “</a:t>
            </a:r>
            <a:r>
              <a:rPr lang="en-GB" sz="2000" i="1" dirty="0">
                <a:latin typeface="Century" panose="02040604050505020304" pitchFamily="18" charset="0"/>
              </a:rPr>
              <a:t>t</a:t>
            </a:r>
            <a:r>
              <a:rPr lang="en-001" sz="2000" i="1" dirty="0">
                <a:latin typeface="Century" panose="02040604050505020304" pitchFamily="18" charset="0"/>
              </a:rPr>
              <a:t>h</a:t>
            </a:r>
            <a:r>
              <a:rPr lang="en-GB" sz="2000" i="1" dirty="0">
                <a:latin typeface="Century" panose="02040604050505020304" pitchFamily="18" charset="0"/>
              </a:rPr>
              <a:t>e</a:t>
            </a:r>
            <a:r>
              <a:rPr lang="en-001" sz="2000" i="1" dirty="0">
                <a:latin typeface="Century" panose="02040604050505020304" pitchFamily="18" charset="0"/>
              </a:rPr>
              <a:t> </a:t>
            </a:r>
            <a:r>
              <a:rPr lang="en-GB" sz="2000" i="1" dirty="0">
                <a:latin typeface="Century" panose="02040604050505020304" pitchFamily="18" charset="0"/>
              </a:rPr>
              <a:t>p</a:t>
            </a:r>
            <a:r>
              <a:rPr lang="en-001" sz="2000" i="1" dirty="0">
                <a:latin typeface="Century" panose="02040604050505020304" pitchFamily="18" charset="0"/>
              </a:rPr>
              <a:t>r</a:t>
            </a:r>
            <a:r>
              <a:rPr lang="en-GB" sz="2000" i="1" dirty="0">
                <a:latin typeface="Century" panose="02040604050505020304" pitchFamily="18" charset="0"/>
              </a:rPr>
              <a:t>o</a:t>
            </a:r>
            <a:r>
              <a:rPr lang="en-001" sz="2000" i="1" dirty="0" err="1">
                <a:latin typeface="Century" panose="02040604050505020304" pitchFamily="18" charset="0"/>
              </a:rPr>
              <a:t>bab</a:t>
            </a:r>
            <a:r>
              <a:rPr lang="en-GB" sz="2000" i="1" dirty="0" err="1">
                <a:latin typeface="Century" panose="02040604050505020304" pitchFamily="18" charset="0"/>
              </a:rPr>
              <a:t>i</a:t>
            </a:r>
            <a:r>
              <a:rPr lang="en-001" sz="2000" i="1" dirty="0">
                <a:latin typeface="Century" panose="02040604050505020304" pitchFamily="18" charset="0"/>
              </a:rPr>
              <a:t>l</a:t>
            </a:r>
            <a:r>
              <a:rPr lang="en-GB" sz="2000" i="1" dirty="0" err="1">
                <a:latin typeface="Century" panose="02040604050505020304" pitchFamily="18" charset="0"/>
              </a:rPr>
              <a:t>i</a:t>
            </a:r>
            <a:r>
              <a:rPr lang="en-001" sz="2000" i="1" dirty="0">
                <a:latin typeface="Century" panose="02040604050505020304" pitchFamily="18" charset="0"/>
              </a:rPr>
              <a:t>t</a:t>
            </a:r>
            <a:r>
              <a:rPr lang="en-GB" sz="2000" i="1" dirty="0">
                <a:latin typeface="Century" panose="02040604050505020304" pitchFamily="18" charset="0"/>
              </a:rPr>
              <a:t>y</a:t>
            </a:r>
            <a:r>
              <a:rPr lang="en-001" sz="2000" i="1" dirty="0">
                <a:latin typeface="Century" panose="02040604050505020304" pitchFamily="18" charset="0"/>
              </a:rPr>
              <a:t> </a:t>
            </a:r>
            <a:r>
              <a:rPr lang="en-GB" sz="2000" i="1" dirty="0">
                <a:latin typeface="Century" panose="02040604050505020304" pitchFamily="18" charset="0"/>
              </a:rPr>
              <a:t>o</a:t>
            </a:r>
            <a:r>
              <a:rPr lang="en-001" sz="2000" i="1" dirty="0">
                <a:latin typeface="Century" panose="02040604050505020304" pitchFamily="18" charset="0"/>
              </a:rPr>
              <a:t>f </a:t>
            </a:r>
            <a:r>
              <a:rPr lang="en-GB" sz="2000" i="1" dirty="0">
                <a:latin typeface="Century" panose="02040604050505020304" pitchFamily="18" charset="0"/>
              </a:rPr>
              <a:t>o</a:t>
            </a:r>
            <a:r>
              <a:rPr lang="en-001" sz="2000" i="1" dirty="0">
                <a:latin typeface="Century" panose="02040604050505020304" pitchFamily="18" charset="0"/>
              </a:rPr>
              <a:t>b</a:t>
            </a:r>
            <a:r>
              <a:rPr lang="en-GB" sz="2000" i="1" dirty="0">
                <a:latin typeface="Century" panose="02040604050505020304" pitchFamily="18" charset="0"/>
              </a:rPr>
              <a:t>s</a:t>
            </a:r>
            <a:r>
              <a:rPr lang="en-001" sz="2000" i="1" dirty="0">
                <a:latin typeface="Century" panose="02040604050505020304" pitchFamily="18" charset="0"/>
              </a:rPr>
              <a:t>e</a:t>
            </a:r>
            <a:r>
              <a:rPr lang="en-GB" sz="2000" i="1" dirty="0">
                <a:latin typeface="Century" panose="02040604050505020304" pitchFamily="18" charset="0"/>
              </a:rPr>
              <a:t>r</a:t>
            </a:r>
            <a:r>
              <a:rPr lang="en-001" sz="2000" i="1" dirty="0" err="1">
                <a:latin typeface="Century" panose="02040604050505020304" pitchFamily="18" charset="0"/>
              </a:rPr>
              <a:t>ving</a:t>
            </a:r>
            <a:r>
              <a:rPr lang="en-001" sz="2000" i="1" dirty="0">
                <a:latin typeface="Century" panose="02040604050505020304" pitchFamily="18" charset="0"/>
              </a:rPr>
              <a:t> a test statistic </a:t>
            </a:r>
            <a:r>
              <a:rPr lang="en-GB" sz="2000" i="1" dirty="0">
                <a:latin typeface="Century" panose="02040604050505020304" pitchFamily="18" charset="0"/>
              </a:rPr>
              <a:t>a</a:t>
            </a:r>
            <a:r>
              <a:rPr lang="en-001" sz="2000" i="1" dirty="0">
                <a:latin typeface="Century" panose="02040604050505020304" pitchFamily="18" charset="0"/>
              </a:rPr>
              <a:t>s </a:t>
            </a:r>
            <a:r>
              <a:rPr lang="en-GB" sz="2000" i="1" dirty="0">
                <a:latin typeface="Century" panose="02040604050505020304" pitchFamily="18" charset="0"/>
              </a:rPr>
              <a:t>l</a:t>
            </a:r>
            <a:r>
              <a:rPr lang="en-001" sz="2000" i="1" dirty="0">
                <a:latin typeface="Century" panose="02040604050505020304" pitchFamily="18" charset="0"/>
              </a:rPr>
              <a:t>a</a:t>
            </a:r>
            <a:r>
              <a:rPr lang="en-GB" sz="2000" i="1" dirty="0">
                <a:latin typeface="Century" panose="02040604050505020304" pitchFamily="18" charset="0"/>
              </a:rPr>
              <a:t>r</a:t>
            </a:r>
            <a:r>
              <a:rPr lang="en-001" sz="2000" i="1" dirty="0">
                <a:latin typeface="Century" panose="02040604050505020304" pitchFamily="18" charset="0"/>
              </a:rPr>
              <a:t>g</a:t>
            </a:r>
            <a:r>
              <a:rPr lang="en-GB" sz="2000" i="1" dirty="0">
                <a:latin typeface="Century" panose="02040604050505020304" pitchFamily="18" charset="0"/>
              </a:rPr>
              <a:t>e</a:t>
            </a:r>
            <a:r>
              <a:rPr lang="en-001" sz="2000" i="1" dirty="0">
                <a:latin typeface="Century" panose="02040604050505020304" pitchFamily="18" charset="0"/>
              </a:rPr>
              <a:t> </a:t>
            </a:r>
            <a:r>
              <a:rPr lang="en-GB" sz="2000" i="1" dirty="0">
                <a:latin typeface="Century" panose="02040604050505020304" pitchFamily="18" charset="0"/>
              </a:rPr>
              <a:t>o</a:t>
            </a:r>
            <a:r>
              <a:rPr lang="en-001" sz="2000" i="1" dirty="0">
                <a:latin typeface="Century" panose="02040604050505020304" pitchFamily="18" charset="0"/>
              </a:rPr>
              <a:t>r </a:t>
            </a:r>
            <a:r>
              <a:rPr lang="en-GB" sz="2000" i="1" dirty="0">
                <a:latin typeface="Century" panose="02040604050505020304" pitchFamily="18" charset="0"/>
              </a:rPr>
              <a:t>l</a:t>
            </a:r>
            <a:r>
              <a:rPr lang="en-001" sz="2000" i="1" dirty="0">
                <a:latin typeface="Century" panose="02040604050505020304" pitchFamily="18" charset="0"/>
              </a:rPr>
              <a:t>a</a:t>
            </a:r>
            <a:r>
              <a:rPr lang="en-GB" sz="2000" i="1" dirty="0">
                <a:latin typeface="Century" panose="02040604050505020304" pitchFamily="18" charset="0"/>
              </a:rPr>
              <a:t>r</a:t>
            </a:r>
            <a:r>
              <a:rPr lang="en-001" sz="2000" i="1" dirty="0">
                <a:latin typeface="Century" panose="02040604050505020304" pitchFamily="18" charset="0"/>
              </a:rPr>
              <a:t>g</a:t>
            </a:r>
            <a:r>
              <a:rPr lang="en-GB" sz="2000" i="1" dirty="0">
                <a:latin typeface="Century" panose="02040604050505020304" pitchFamily="18" charset="0"/>
              </a:rPr>
              <a:t>e</a:t>
            </a:r>
            <a:r>
              <a:rPr lang="en-001" sz="2000" i="1" dirty="0">
                <a:latin typeface="Century" panose="02040604050505020304" pitchFamily="18" charset="0"/>
              </a:rPr>
              <a:t>r </a:t>
            </a:r>
            <a:r>
              <a:rPr lang="en-GB" sz="2000" i="1" dirty="0">
                <a:latin typeface="Century" panose="02040604050505020304" pitchFamily="18" charset="0"/>
              </a:rPr>
              <a:t>a</a:t>
            </a:r>
            <a:r>
              <a:rPr lang="en-001" sz="2000" i="1" dirty="0">
                <a:latin typeface="Century" panose="02040604050505020304" pitchFamily="18" charset="0"/>
              </a:rPr>
              <a:t>s </a:t>
            </a:r>
            <a:r>
              <a:rPr lang="en-GB" sz="2000" i="1" dirty="0">
                <a:latin typeface="Century" panose="02040604050505020304" pitchFamily="18" charset="0"/>
              </a:rPr>
              <a:t>y</a:t>
            </a:r>
            <a:r>
              <a:rPr lang="en-001" sz="2000" i="1" dirty="0">
                <a:latin typeface="Century" panose="02040604050505020304" pitchFamily="18" charset="0"/>
              </a:rPr>
              <a:t>o</a:t>
            </a:r>
            <a:r>
              <a:rPr lang="en-GB" sz="2000" i="1" dirty="0">
                <a:latin typeface="Century" panose="02040604050505020304" pitchFamily="18" charset="0"/>
              </a:rPr>
              <a:t>u</a:t>
            </a:r>
            <a:r>
              <a:rPr lang="en-001" sz="2000" i="1" dirty="0">
                <a:latin typeface="Century" panose="02040604050505020304" pitchFamily="18" charset="0"/>
              </a:rPr>
              <a:t>r </a:t>
            </a:r>
            <a:r>
              <a:rPr lang="en-GB" sz="2000" i="1" dirty="0">
                <a:latin typeface="Century" panose="02040604050505020304" pitchFamily="18" charset="0"/>
              </a:rPr>
              <a:t>d</a:t>
            </a:r>
            <a:r>
              <a:rPr lang="en-001" sz="2000" i="1" dirty="0">
                <a:latin typeface="Century" panose="02040604050505020304" pitchFamily="18" charset="0"/>
              </a:rPr>
              <a:t>a</a:t>
            </a:r>
            <a:r>
              <a:rPr lang="en-GB" sz="2000" i="1" dirty="0">
                <a:latin typeface="Century" panose="02040604050505020304" pitchFamily="18" charset="0"/>
              </a:rPr>
              <a:t>t</a:t>
            </a:r>
            <a:r>
              <a:rPr lang="en-001" sz="2000" i="1" dirty="0">
                <a:latin typeface="Century" panose="02040604050505020304" pitchFamily="18" charset="0"/>
              </a:rPr>
              <a:t>a, </a:t>
            </a:r>
            <a:r>
              <a:rPr lang="en-GB" sz="2000" i="1" dirty="0">
                <a:latin typeface="Century" panose="02040604050505020304" pitchFamily="18" charset="0"/>
              </a:rPr>
              <a:t>u</a:t>
            </a:r>
            <a:r>
              <a:rPr lang="en-001" sz="2000" i="1" dirty="0">
                <a:latin typeface="Century" panose="02040604050505020304" pitchFamily="18" charset="0"/>
              </a:rPr>
              <a:t>n</a:t>
            </a:r>
            <a:r>
              <a:rPr lang="en-GB" sz="2000" i="1" dirty="0">
                <a:latin typeface="Century" panose="02040604050505020304" pitchFamily="18" charset="0"/>
              </a:rPr>
              <a:t>d</a:t>
            </a:r>
            <a:r>
              <a:rPr lang="en-001" sz="2000" i="1" dirty="0">
                <a:latin typeface="Century" panose="02040604050505020304" pitchFamily="18" charset="0"/>
              </a:rPr>
              <a:t>e</a:t>
            </a:r>
            <a:r>
              <a:rPr lang="en-GB" sz="2000" i="1" dirty="0">
                <a:latin typeface="Century" panose="02040604050505020304" pitchFamily="18" charset="0"/>
              </a:rPr>
              <a:t>r</a:t>
            </a:r>
            <a:r>
              <a:rPr lang="en-001" sz="2000" i="1" dirty="0">
                <a:latin typeface="Century" panose="02040604050505020304" pitchFamily="18" charset="0"/>
              </a:rPr>
              <a:t> </a:t>
            </a:r>
            <a:r>
              <a:rPr lang="en-GB" sz="2000" i="1" dirty="0">
                <a:latin typeface="Century" panose="02040604050505020304" pitchFamily="18" charset="0"/>
              </a:rPr>
              <a:t>t</a:t>
            </a:r>
            <a:r>
              <a:rPr lang="en-001" sz="2000" i="1" dirty="0">
                <a:latin typeface="Century" panose="02040604050505020304" pitchFamily="18" charset="0"/>
              </a:rPr>
              <a:t>h</a:t>
            </a:r>
            <a:r>
              <a:rPr lang="en-GB" sz="2000" i="1" dirty="0">
                <a:latin typeface="Century" panose="02040604050505020304" pitchFamily="18" charset="0"/>
              </a:rPr>
              <a:t>e</a:t>
            </a:r>
            <a:r>
              <a:rPr lang="en-001" sz="2000" i="1" dirty="0">
                <a:latin typeface="Century" panose="02040604050505020304" pitchFamily="18" charset="0"/>
              </a:rPr>
              <a:t> </a:t>
            </a:r>
            <a:r>
              <a:rPr lang="en-GB" sz="2000" i="1" dirty="0">
                <a:latin typeface="Century" panose="02040604050505020304" pitchFamily="18" charset="0"/>
              </a:rPr>
              <a:t>n</a:t>
            </a:r>
            <a:r>
              <a:rPr lang="en-001" sz="2000" i="1" dirty="0">
                <a:latin typeface="Century" panose="02040604050505020304" pitchFamily="18" charset="0"/>
              </a:rPr>
              <a:t>u</a:t>
            </a:r>
            <a:r>
              <a:rPr lang="en-GB" sz="2000" i="1" dirty="0">
                <a:latin typeface="Century" panose="02040604050505020304" pitchFamily="18" charset="0"/>
              </a:rPr>
              <a:t>l</a:t>
            </a:r>
            <a:r>
              <a:rPr lang="en-001" sz="2000" i="1" dirty="0">
                <a:latin typeface="Century" panose="02040604050505020304" pitchFamily="18" charset="0"/>
              </a:rPr>
              <a:t>l </a:t>
            </a:r>
            <a:r>
              <a:rPr lang="en-GB" sz="2000" i="1" dirty="0">
                <a:latin typeface="Century" panose="02040604050505020304" pitchFamily="18" charset="0"/>
              </a:rPr>
              <a:t>h</a:t>
            </a:r>
            <a:r>
              <a:rPr lang="en-001" sz="2000" i="1" dirty="0">
                <a:latin typeface="Century" panose="02040604050505020304" pitchFamily="18" charset="0"/>
              </a:rPr>
              <a:t>y</a:t>
            </a:r>
            <a:r>
              <a:rPr lang="en-GB" sz="2000" i="1" dirty="0">
                <a:latin typeface="Century" panose="02040604050505020304" pitchFamily="18" charset="0"/>
              </a:rPr>
              <a:t>p</a:t>
            </a:r>
            <a:r>
              <a:rPr lang="en-001" sz="2000" i="1" dirty="0">
                <a:latin typeface="Century" panose="02040604050505020304" pitchFamily="18" charset="0"/>
              </a:rPr>
              <a:t>o</a:t>
            </a:r>
            <a:r>
              <a:rPr lang="en-GB" sz="2000" i="1" dirty="0">
                <a:latin typeface="Century" panose="02040604050505020304" pitchFamily="18" charset="0"/>
              </a:rPr>
              <a:t>t</a:t>
            </a:r>
            <a:r>
              <a:rPr lang="en-001" sz="2000" i="1" dirty="0">
                <a:latin typeface="Century" panose="02040604050505020304" pitchFamily="18" charset="0"/>
              </a:rPr>
              <a:t>h</a:t>
            </a:r>
            <a:r>
              <a:rPr lang="en-GB" sz="2000" i="1" dirty="0">
                <a:latin typeface="Century" panose="02040604050505020304" pitchFamily="18" charset="0"/>
              </a:rPr>
              <a:t>e</a:t>
            </a:r>
            <a:r>
              <a:rPr lang="en-001" sz="2000" i="1" dirty="0">
                <a:latin typeface="Century" panose="02040604050505020304" pitchFamily="18" charset="0"/>
              </a:rPr>
              <a:t>s</a:t>
            </a:r>
            <a:r>
              <a:rPr lang="en-GB" sz="2000" i="1" dirty="0" err="1">
                <a:latin typeface="Century" panose="02040604050505020304" pitchFamily="18" charset="0"/>
              </a:rPr>
              <a:t>i</a:t>
            </a:r>
            <a:r>
              <a:rPr lang="en-001" sz="2000" i="1" dirty="0">
                <a:latin typeface="Century" panose="02040604050505020304" pitchFamily="18" charset="0"/>
              </a:rPr>
              <a:t>s”</a:t>
            </a:r>
            <a:r>
              <a:rPr lang="en-001" sz="2000" dirty="0">
                <a:latin typeface="Century" panose="02040604050505020304" pitchFamily="18" charset="0"/>
              </a:rPr>
              <a:t>.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g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f 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v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d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e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g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l 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y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001" sz="2000" dirty="0">
              <a:latin typeface="Century" panose="020406040505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3E7F6E-C14C-43EA-B79B-DBAF15E4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54" y="1983619"/>
            <a:ext cx="4999038" cy="34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339372-BA54-4344-A7C1-A726251043B0}"/>
              </a:ext>
            </a:extLst>
          </p:cNvPr>
          <p:cNvCxnSpPr>
            <a:cxnSpLocks/>
          </p:cNvCxnSpPr>
          <p:nvPr/>
        </p:nvCxnSpPr>
        <p:spPr>
          <a:xfrm flipV="1">
            <a:off x="9799782" y="4082473"/>
            <a:ext cx="0" cy="951345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AD57CD-476A-4314-80E5-5AFA8B208F78}"/>
              </a:ext>
            </a:extLst>
          </p:cNvPr>
          <p:cNvSpPr txBox="1"/>
          <p:nvPr/>
        </p:nvSpPr>
        <p:spPr>
          <a:xfrm>
            <a:off x="10230522" y="3033656"/>
            <a:ext cx="80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p</a:t>
            </a:r>
            <a:r>
              <a:rPr lang="en-GB" dirty="0"/>
              <a:t>v</a:t>
            </a:r>
            <a:r>
              <a:rPr lang="en-001" dirty="0"/>
              <a:t>a</a:t>
            </a:r>
            <a:r>
              <a:rPr lang="en-GB" dirty="0"/>
              <a:t>l</a:t>
            </a:r>
            <a:r>
              <a:rPr lang="en-001" dirty="0"/>
              <a:t>u</a:t>
            </a:r>
            <a:r>
              <a:rPr lang="en-GB" dirty="0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499497-05F7-4646-84CC-86650F315388}"/>
              </a:ext>
            </a:extLst>
          </p:cNvPr>
          <p:cNvCxnSpPr/>
          <p:nvPr/>
        </p:nvCxnSpPr>
        <p:spPr>
          <a:xfrm flipH="1">
            <a:off x="9799782" y="3429000"/>
            <a:ext cx="861046" cy="6534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15">
            <a:extLst>
              <a:ext uri="{FF2B5EF4-FFF2-40B4-BE49-F238E27FC236}">
                <a16:creationId xmlns:a16="http://schemas.microsoft.com/office/drawing/2014/main" id="{057FD14F-E80A-4B20-A625-6B9F9D4A65EA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D5C9A1-A6F0-3F19-9EF2-730D890FA74F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DD7976-15E1-6B72-D089-EE483EA0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B4546B-9568-3B4E-41DA-29A9F2D47ECF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D8AD5A90-720D-FF03-5ED6-538E440E6124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A1CC2A2-812F-D3D6-64C9-8928B66DA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0510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403-B6B2-4648-8464-E75ADB81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Si</a:t>
            </a:r>
            <a:r>
              <a:rPr lang="en-001" dirty="0">
                <a:latin typeface="Tw Cen MT" panose="020B0602020104020603" pitchFamily="34" charset="0"/>
              </a:rPr>
              <a:t>g</a:t>
            </a:r>
            <a:r>
              <a:rPr lang="en-GB" dirty="0">
                <a:latin typeface="Tw Cen MT" panose="020B0602020104020603" pitchFamily="34" charset="0"/>
              </a:rPr>
              <a:t>n</a:t>
            </a:r>
            <a:r>
              <a:rPr lang="en-001" dirty="0" err="1">
                <a:latin typeface="Tw Cen MT" panose="020B0602020104020603" pitchFamily="34" charset="0"/>
              </a:rPr>
              <a:t>i</a:t>
            </a:r>
            <a:r>
              <a:rPr lang="en-GB" dirty="0">
                <a:latin typeface="Tw Cen MT" panose="020B0602020104020603" pitchFamily="34" charset="0"/>
              </a:rPr>
              <a:t>f</a:t>
            </a:r>
            <a:r>
              <a:rPr lang="en-001" dirty="0" err="1">
                <a:latin typeface="Tw Cen MT" panose="020B0602020104020603" pitchFamily="34" charset="0"/>
              </a:rPr>
              <a:t>i</a:t>
            </a:r>
            <a:r>
              <a:rPr lang="en-GB" dirty="0">
                <a:latin typeface="Tw Cen MT" panose="020B0602020104020603" pitchFamily="34" charset="0"/>
              </a:rPr>
              <a:t>c</a:t>
            </a:r>
            <a:r>
              <a:rPr lang="en-001" dirty="0">
                <a:latin typeface="Tw Cen MT" panose="020B0602020104020603" pitchFamily="34" charset="0"/>
              </a:rPr>
              <a:t>a</a:t>
            </a:r>
            <a:r>
              <a:rPr lang="en-GB" dirty="0">
                <a:latin typeface="Tw Cen MT" panose="020B0602020104020603" pitchFamily="34" charset="0"/>
              </a:rPr>
              <a:t>n</a:t>
            </a:r>
            <a:r>
              <a:rPr lang="en-001" dirty="0" err="1">
                <a:latin typeface="Tw Cen MT" panose="020B0602020104020603" pitchFamily="34" charset="0"/>
              </a:rPr>
              <a:t>ce</a:t>
            </a:r>
            <a:r>
              <a:rPr lang="en-001" dirty="0">
                <a:latin typeface="Tw Cen MT" panose="020B0602020104020603" pitchFamily="34" charset="0"/>
              </a:rPr>
              <a:t> level (</a:t>
            </a:r>
            <a:r>
              <a:rPr lang="el-GR" dirty="0"/>
              <a:t>α</a:t>
            </a:r>
            <a:r>
              <a:rPr lang="en-001" dirty="0">
                <a:latin typeface="Tw Cen MT" panose="020B0602020104020603" pitchFamily="34" charset="0"/>
              </a:rPr>
              <a:t>)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EE25-4EFE-4BB0-98F0-A1D95BAA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891" cy="4667250"/>
          </a:xfrm>
        </p:spPr>
        <p:txBody>
          <a:bodyPr>
            <a:normAutofit/>
          </a:bodyPr>
          <a:lstStyle/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he (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-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p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c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f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>
                <a:latin typeface="Century" panose="02040604050505020304" pitchFamily="18" charset="0"/>
              </a:rPr>
              <a:t>) 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t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c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l </a:t>
            </a:r>
            <a:r>
              <a:rPr lang="en-GB" sz="2000" dirty="0">
                <a:latin typeface="Century" panose="02040604050505020304" pitchFamily="18" charset="0"/>
              </a:rPr>
              <a:t>v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for the 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-</a:t>
            </a:r>
            <a:r>
              <a:rPr lang="en-GB" sz="2000" dirty="0">
                <a:latin typeface="Century" panose="02040604050505020304" pitchFamily="18" charset="0"/>
              </a:rPr>
              <a:t>v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t we consider “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 err="1">
                <a:latin typeface="Century" panose="02040604050505020304" pitchFamily="18" charset="0"/>
              </a:rPr>
              <a:t>nough</a:t>
            </a:r>
            <a:r>
              <a:rPr lang="en-001" sz="2000" dirty="0">
                <a:latin typeface="Century" panose="02040604050505020304" pitchFamily="18" charset="0"/>
              </a:rPr>
              <a:t> evidence”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o 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j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t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l 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y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sis</a:t>
            </a:r>
          </a:p>
          <a:p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r>
              <a:rPr lang="en-001" sz="2000" dirty="0">
                <a:latin typeface="Century" panose="02040604050505020304" pitchFamily="18" charset="0"/>
              </a:rPr>
              <a:t>Probability of </a:t>
            </a:r>
            <a:r>
              <a:rPr lang="pt-PT" sz="2000" dirty="0" err="1">
                <a:latin typeface="Century" panose="02040604050505020304" pitchFamily="18" charset="0"/>
              </a:rPr>
              <a:t>rejecting</a:t>
            </a:r>
            <a:r>
              <a:rPr lang="en-001" sz="2000" dirty="0">
                <a:latin typeface="Century" panose="02040604050505020304" pitchFamily="18" charset="0"/>
              </a:rPr>
              <a:t> the null </a:t>
            </a:r>
            <a:r>
              <a:rPr lang="en-001" sz="2000" dirty="0" err="1">
                <a:latin typeface="Century" panose="02040604050505020304" pitchFamily="18" charset="0"/>
              </a:rPr>
              <a:t>hypothes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>
                <a:latin typeface="Century" panose="02040604050505020304" pitchFamily="18" charset="0"/>
              </a:rPr>
              <a:t>w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t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pt-PT" sz="2000" dirty="0" err="1">
                <a:latin typeface="Century" panose="02040604050505020304" pitchFamily="18" charset="0"/>
              </a:rPr>
              <a:t>true</a:t>
            </a:r>
            <a:r>
              <a:rPr lang="pt-PT" sz="2000" dirty="0">
                <a:latin typeface="Century" panose="02040604050505020304" pitchFamily="18" charset="0"/>
              </a:rPr>
              <a:t> </a:t>
            </a:r>
            <a:r>
              <a:rPr lang="en-001" sz="2000" dirty="0">
                <a:latin typeface="Century" panose="02040604050505020304" pitchFamily="18" charset="0"/>
              </a:rPr>
              <a:t>(</a:t>
            </a:r>
            <a:r>
              <a:rPr lang="en-GB" sz="2000" dirty="0">
                <a:latin typeface="Century" panose="02040604050505020304" pitchFamily="18" charset="0"/>
              </a:rPr>
              <a:t>w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dirty="0">
                <a:latin typeface="Century" panose="02040604050505020304" pitchFamily="18" charset="0"/>
              </a:rPr>
              <a:t>no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f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t) –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y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e </a:t>
            </a:r>
            <a:r>
              <a:rPr lang="en-GB" sz="2000" dirty="0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CBE696-9BD6-4129-A0D5-28B76D21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5454" y="1983619"/>
            <a:ext cx="4999038" cy="34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B0AD60-79B9-4457-9BEF-290EBC3424B5}"/>
              </a:ext>
            </a:extLst>
          </p:cNvPr>
          <p:cNvCxnSpPr>
            <a:cxnSpLocks/>
          </p:cNvCxnSpPr>
          <p:nvPr/>
        </p:nvCxnSpPr>
        <p:spPr>
          <a:xfrm flipV="1">
            <a:off x="9799782" y="4082473"/>
            <a:ext cx="0" cy="951345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AA60E7-54C6-41E7-9489-ED5BBEF19906}"/>
              </a:ext>
            </a:extLst>
          </p:cNvPr>
          <p:cNvSpPr txBox="1"/>
          <p:nvPr/>
        </p:nvSpPr>
        <p:spPr>
          <a:xfrm>
            <a:off x="10230522" y="3033656"/>
            <a:ext cx="80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p</a:t>
            </a:r>
            <a:r>
              <a:rPr lang="en-GB" dirty="0"/>
              <a:t>v</a:t>
            </a:r>
            <a:r>
              <a:rPr lang="en-001" dirty="0"/>
              <a:t>a</a:t>
            </a:r>
            <a:r>
              <a:rPr lang="en-GB" dirty="0"/>
              <a:t>l</a:t>
            </a:r>
            <a:r>
              <a:rPr lang="en-001" dirty="0"/>
              <a:t>u</a:t>
            </a:r>
            <a:r>
              <a:rPr lang="en-GB" dirty="0"/>
              <a:t>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44EE5-5479-4B6E-9574-1197208C81BA}"/>
              </a:ext>
            </a:extLst>
          </p:cNvPr>
          <p:cNvCxnSpPr/>
          <p:nvPr/>
        </p:nvCxnSpPr>
        <p:spPr>
          <a:xfrm flipH="1">
            <a:off x="9799782" y="3429000"/>
            <a:ext cx="861046" cy="6534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15">
            <a:extLst>
              <a:ext uri="{FF2B5EF4-FFF2-40B4-BE49-F238E27FC236}">
                <a16:creationId xmlns:a16="http://schemas.microsoft.com/office/drawing/2014/main" id="{27422D09-A5F5-4D40-855D-EE846C8BA336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538319-7039-9E3D-C2C1-908F70F09A49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2FBF96-3520-CEEB-20CF-AA478C6A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3497DB-C8CF-47D0-F06A-7DE045892A5D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57D77A86-2AEF-14A4-95F1-B8EFB348AD5A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420F3F-F0D3-83A9-1B55-153D849D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6096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318"/>
            <a:ext cx="10515600" cy="1325563"/>
          </a:xfrm>
        </p:spPr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60CE2D-12F6-41FB-B2B0-9A0DB30C5480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06072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h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v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p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m 2 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op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t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Are they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 err="1">
                <a:latin typeface="Century" panose="02040604050505020304" pitchFamily="18" charset="0"/>
              </a:rPr>
              <a:t>en</a:t>
            </a:r>
            <a:r>
              <a:rPr lang="en-001" dirty="0">
                <a:latin typeface="Century" panose="02040604050505020304" pitchFamily="18" charset="0"/>
              </a:rPr>
              <a:t>t?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0DF25E9-001F-4A49-92DA-A8383ABF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06" y="2531132"/>
            <a:ext cx="5272032" cy="345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15">
            <a:extLst>
              <a:ext uri="{FF2B5EF4-FFF2-40B4-BE49-F238E27FC236}">
                <a16:creationId xmlns:a16="http://schemas.microsoft.com/office/drawing/2014/main" id="{2BFF10AA-5839-465B-9BBE-B1D3E7BC156A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0B336E-A025-96D0-EFFC-879E323B51A4}"/>
              </a:ext>
            </a:extLst>
          </p:cNvPr>
          <p:cNvGrpSpPr/>
          <p:nvPr/>
        </p:nvGrpSpPr>
        <p:grpSpPr>
          <a:xfrm>
            <a:off x="103528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4DBBA-E868-F6B8-0BDB-CC48C058A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625B96-827D-976F-7C6A-D0F1ADCAD5C1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5FE9226C-9583-D76A-6BF8-2A71894397F0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8966F2B-D83F-C4FB-616C-F517C250B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304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FDDA-8A6B-E7A8-C545-B72203F5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5CF53E-6B5A-DDE3-D931-7597F542F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216" y="1825625"/>
            <a:ext cx="5679568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E6AB35-8C62-0650-1E15-78A574590B59}"/>
              </a:ext>
            </a:extLst>
          </p:cNvPr>
          <p:cNvSpPr txBox="1"/>
          <p:nvPr/>
        </p:nvSpPr>
        <p:spPr>
          <a:xfrm>
            <a:off x="1792821" y="62540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Fang, F.C., Casadevall, A., 2011. Retracted Science and the Retraction Index. Infection and Immunity. </a:t>
            </a:r>
            <a:r>
              <a:rPr lang="en-US" sz="1200" dirty="0">
                <a:effectLst/>
                <a:hlinkClick r:id="rId3"/>
              </a:rPr>
              <a:t>https://doi.org/10.1128/iai.05661-11</a:t>
            </a:r>
            <a:endParaRPr lang="en-US" sz="1200" dirty="0"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77B38-EA65-5B73-50DC-0E862EDFCE67}"/>
              </a:ext>
            </a:extLst>
          </p:cNvPr>
          <p:cNvGrpSpPr/>
          <p:nvPr/>
        </p:nvGrpSpPr>
        <p:grpSpPr>
          <a:xfrm>
            <a:off x="247142" y="5948590"/>
            <a:ext cx="11984943" cy="1088570"/>
            <a:chOff x="207057" y="5889451"/>
            <a:chExt cx="11984943" cy="10885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34BE52-83E6-4A30-F03C-F0A147DF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CABE56-2EDD-8E64-CB9A-A9E82696568C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35D0EC06-AF7D-025D-01AC-69208194A89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C551F3A-E78C-7EBB-2EB6-BE1359422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7659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60CE2D-12F6-41FB-B2B0-9A0DB30C5480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06065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there is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e,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r B doesn’t matter!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79FA06-8734-45E6-B3AD-33D70F8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06" y="2531125"/>
            <a:ext cx="5272032" cy="345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15">
            <a:extLst>
              <a:ext uri="{FF2B5EF4-FFF2-40B4-BE49-F238E27FC236}">
                <a16:creationId xmlns:a16="http://schemas.microsoft.com/office/drawing/2014/main" id="{6DF24C52-C149-434A-930C-865E8D5CE2C2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0A4A34-8FC7-06D5-53A8-5143B1AA8EF4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FC52CC-D679-E227-0BCB-BC3F2ED8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B269D28-BD15-9392-31E5-CD1555EBE7B0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25A5F0DA-FC4F-F2CF-E15B-5F47034B430C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57824C0-991B-DB88-71C3-EF1CA0AC3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981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60CE2D-12F6-41FB-B2B0-9A0DB30C5480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50896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there is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e,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r B doesn’t matter!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79" y="2597488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15">
            <a:extLst>
              <a:ext uri="{FF2B5EF4-FFF2-40B4-BE49-F238E27FC236}">
                <a16:creationId xmlns:a16="http://schemas.microsoft.com/office/drawing/2014/main" id="{F96CBD04-6A32-47DD-8388-3DE00E1E79DA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565B54-A874-D588-77C1-1506E98040B2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F2AED-0FFF-B694-B5BD-DD800CE4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22B6C6-92B2-69AB-308A-1F9D3EADA791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1A8DB635-90FD-E2C7-C20A-A25223A28804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F64B08A-3D9F-90B5-217E-4A23AA70B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9140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60CE2D-12F6-41FB-B2B0-9A0DB30C5480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41926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there is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e,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r B doesn’t matter!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079" y="2588518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15">
            <a:extLst>
              <a:ext uri="{FF2B5EF4-FFF2-40B4-BE49-F238E27FC236}">
                <a16:creationId xmlns:a16="http://schemas.microsoft.com/office/drawing/2014/main" id="{A4829E33-9F1D-44B1-BE8E-CB14033924F4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491D9D-6291-A202-0A67-F65F681800FF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F80CE-6495-FDE0-C0A2-4C29D067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9A33F9-D334-1D13-617A-E0632093244C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01D68015-32F4-0760-19B1-102E148B1189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D9FC8A-95B1-C18E-7742-8852BAC1E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0392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60CE2D-12F6-41FB-B2B0-9A0DB30C5480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41927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there is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e,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r B doesn’t matter!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079" y="2588519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15">
            <a:extLst>
              <a:ext uri="{FF2B5EF4-FFF2-40B4-BE49-F238E27FC236}">
                <a16:creationId xmlns:a16="http://schemas.microsoft.com/office/drawing/2014/main" id="{0EB3C354-83FE-47D2-AF39-449ED055A611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519D5C-36AB-E650-94AD-2168BDAF76F4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396D5A-067F-22FD-29CA-3A0FA059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770DD2-3471-A2CF-6FEF-E52E8A18DF24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07261-9417-970C-CF4B-41B630843D35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85A0F1-017F-F0E0-02B5-C7D915C07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92970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50896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there is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e,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r B doesn’t matter!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079" y="2597488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F6D093-3801-44F7-8D9A-E432CE8BE93E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39556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7" name="Retângulo 15">
            <a:extLst>
              <a:ext uri="{FF2B5EF4-FFF2-40B4-BE49-F238E27FC236}">
                <a16:creationId xmlns:a16="http://schemas.microsoft.com/office/drawing/2014/main" id="{FCEF41D3-1055-4440-AF17-3C4D4E7A62C4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F5354-FEAE-CF3C-DCC1-538BDB1613C5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29075D-916E-E30D-AB9C-48A9E14BD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173F64-00B7-509E-7255-27E15732865C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D44CFC12-ECF3-26CD-6AB6-8D27BE74E502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2A4B98-4029-F663-179B-D8F952660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01520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50892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p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w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 the value from our data.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079" y="2597484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8F460B-ED8B-45FB-ADCD-53EEBC5E916B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61071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7" name="Retângulo 15">
            <a:extLst>
              <a:ext uri="{FF2B5EF4-FFF2-40B4-BE49-F238E27FC236}">
                <a16:creationId xmlns:a16="http://schemas.microsoft.com/office/drawing/2014/main" id="{DA880DDB-E00E-4405-9ADB-5D545541C851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F7377-2B2A-4CA5-6803-1B4DFD1208F0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B14E51-F35E-435C-67DC-FCB67651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4DE845B-E4A3-B3D2-7AA7-A72CFB22F10B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071BEBB4-E992-5E91-1D1D-6BC81AC21046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2DE8A7-A3B7-4B14-AB99-15757A6BD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5147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E69B-9D04-4316-BF11-2ACBFC5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Tw Cen MT" panose="020B0602020104020603" pitchFamily="34" charset="0"/>
              </a:rPr>
              <a:t>Another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instructive</a:t>
            </a:r>
            <a:r>
              <a:rPr lang="pt-PT" dirty="0">
                <a:latin typeface="Tw Cen MT" panose="020B0602020104020603" pitchFamily="34" charset="0"/>
              </a:rPr>
              <a:t> </a:t>
            </a:r>
            <a:r>
              <a:rPr lang="pt-PT" dirty="0" err="1">
                <a:latin typeface="Tw Cen MT" panose="020B0602020104020603" pitchFamily="34" charset="0"/>
              </a:rPr>
              <a:t>example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6E717-6074-45A3-964A-01009163B246}"/>
              </a:ext>
            </a:extLst>
          </p:cNvPr>
          <p:cNvSpPr txBox="1"/>
          <p:nvPr/>
        </p:nvSpPr>
        <p:spPr>
          <a:xfrm>
            <a:off x="4367605" y="1532967"/>
            <a:ext cx="6379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>
                <a:latin typeface="Century" panose="02040604050505020304" pitchFamily="18" charset="0"/>
              </a:rPr>
              <a:t>Null </a:t>
            </a:r>
            <a:r>
              <a:rPr lang="en-001" b="1" dirty="0" err="1">
                <a:latin typeface="Century" panose="02040604050505020304" pitchFamily="18" charset="0"/>
              </a:rPr>
              <a:t>hypothes</a:t>
            </a:r>
            <a:r>
              <a:rPr lang="en-GB" b="1" dirty="0" err="1">
                <a:latin typeface="Century" panose="02040604050505020304" pitchFamily="18" charset="0"/>
              </a:rPr>
              <a:t>i</a:t>
            </a:r>
            <a:r>
              <a:rPr lang="en-001" b="1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: 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g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p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w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 the value from our data.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A44F6BC-92D8-4848-8DC8-84F0C5B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079" y="2579559"/>
            <a:ext cx="5103495" cy="34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8F460B-ED8B-45FB-ADCD-53EEBC5E916B}"/>
              </a:ext>
            </a:extLst>
          </p:cNvPr>
          <p:cNvGraphicFramePr>
            <a:graphicFrameLocks noGrp="1"/>
          </p:cNvGraphicFramePr>
          <p:nvPr/>
        </p:nvGraphicFramePr>
        <p:xfrm>
          <a:off x="1172583" y="1861071"/>
          <a:ext cx="2086984" cy="369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492">
                  <a:extLst>
                    <a:ext uri="{9D8B030D-6E8A-4147-A177-3AD203B41FA5}">
                      <a16:colId xmlns:a16="http://schemas.microsoft.com/office/drawing/2014/main" val="1581263650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2264518831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072143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0.81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7855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505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0.11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8898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0.39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87132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6779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0.49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05989"/>
                  </a:ext>
                </a:extLst>
              </a:tr>
              <a:tr h="4614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0.58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0.09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06048"/>
                  </a:ext>
                </a:extLst>
              </a:tr>
            </a:tbl>
          </a:graphicData>
        </a:graphic>
      </p:graphicFrame>
      <p:sp>
        <p:nvSpPr>
          <p:cNvPr id="7" name="Retângulo 15">
            <a:extLst>
              <a:ext uri="{FF2B5EF4-FFF2-40B4-BE49-F238E27FC236}">
                <a16:creationId xmlns:a16="http://schemas.microsoft.com/office/drawing/2014/main" id="{8953DB17-CAB1-49FF-9290-9FB5342DC9D5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0ADB89-B6F0-993F-6909-83AC36C0EB47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D05FE9-6E61-4D4A-1316-69BF92652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E7061E-9471-9772-5E1B-25A8245D8782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2AE49F23-EDD5-8B6F-5AD7-15986179A319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088D9C4-86A1-5AA7-4059-ADA8EDB9D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598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D9A4-82C4-497F-A1E7-EAA0F21A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>
                <a:latin typeface="Tw Cen MT" panose="020B0602020104020603" pitchFamily="34" charset="0"/>
              </a:rPr>
              <a:t>T</a:t>
            </a:r>
            <a:r>
              <a:rPr lang="en-GB" dirty="0">
                <a:latin typeface="Tw Cen MT" panose="020B0602020104020603" pitchFamily="34" charset="0"/>
              </a:rPr>
              <a:t>y</a:t>
            </a:r>
            <a:r>
              <a:rPr lang="en-001" dirty="0">
                <a:latin typeface="Tw Cen MT" panose="020B0602020104020603" pitchFamily="34" charset="0"/>
              </a:rPr>
              <a:t>p</a:t>
            </a:r>
            <a:r>
              <a:rPr lang="en-GB" dirty="0">
                <a:latin typeface="Tw Cen MT" panose="020B0602020104020603" pitchFamily="34" charset="0"/>
              </a:rPr>
              <a:t>e</a:t>
            </a:r>
            <a:r>
              <a:rPr lang="en-001" dirty="0">
                <a:latin typeface="Tw Cen MT" panose="020B0602020104020603" pitchFamily="34" charset="0"/>
              </a:rPr>
              <a:t> </a:t>
            </a:r>
            <a:r>
              <a:rPr lang="en-GB" dirty="0">
                <a:latin typeface="Tw Cen MT" panose="020B0602020104020603" pitchFamily="34" charset="0"/>
              </a:rPr>
              <a:t>I</a:t>
            </a:r>
            <a:r>
              <a:rPr lang="en-001" dirty="0">
                <a:latin typeface="Tw Cen MT" panose="020B0602020104020603" pitchFamily="34" charset="0"/>
              </a:rPr>
              <a:t>I </a:t>
            </a:r>
            <a:r>
              <a:rPr lang="en-GB" dirty="0">
                <a:latin typeface="Tw Cen MT" panose="020B0602020104020603" pitchFamily="34" charset="0"/>
              </a:rPr>
              <a:t>e</a:t>
            </a:r>
            <a:r>
              <a:rPr lang="en-001" dirty="0">
                <a:latin typeface="Tw Cen MT" panose="020B0602020104020603" pitchFamily="34" charset="0"/>
              </a:rPr>
              <a:t>r</a:t>
            </a:r>
            <a:r>
              <a:rPr lang="en-GB" dirty="0">
                <a:latin typeface="Tw Cen MT" panose="020B0602020104020603" pitchFamily="34" charset="0"/>
              </a:rPr>
              <a:t>r</a:t>
            </a:r>
            <a:r>
              <a:rPr lang="en-001" dirty="0">
                <a:latin typeface="Tw Cen MT" panose="020B0602020104020603" pitchFamily="34" charset="0"/>
              </a:rPr>
              <a:t>o</a:t>
            </a:r>
            <a:r>
              <a:rPr lang="en-GB" dirty="0">
                <a:latin typeface="Tw Cen MT" panose="020B0602020104020603" pitchFamily="34" charset="0"/>
              </a:rPr>
              <a:t>r</a:t>
            </a:r>
            <a:r>
              <a:rPr lang="en-001" dirty="0">
                <a:latin typeface="Tw Cen MT" panose="020B0602020104020603" pitchFamily="34" charset="0"/>
              </a:rPr>
              <a:t>s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2E04-910B-4A48-8F2B-62E9DF81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251"/>
            <a:ext cx="5583363" cy="466725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entury" panose="02040604050505020304" pitchFamily="18" charset="0"/>
              </a:rPr>
              <a:t>Si</a:t>
            </a:r>
            <a:r>
              <a:rPr lang="en-001" sz="2000" dirty="0">
                <a:latin typeface="Century" panose="02040604050505020304" pitchFamily="18" charset="0"/>
              </a:rPr>
              <a:t>g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c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v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 (</a:t>
            </a:r>
            <a:r>
              <a:rPr lang="el-GR" sz="2000" dirty="0">
                <a:latin typeface="Century" panose="02040604050505020304" pitchFamily="18" charset="0"/>
              </a:rPr>
              <a:t>α</a:t>
            </a:r>
            <a:r>
              <a:rPr lang="en-001" sz="2000" dirty="0">
                <a:latin typeface="Century" panose="02040604050505020304" pitchFamily="18" charset="0"/>
              </a:rPr>
              <a:t>) 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m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b="1" dirty="0">
                <a:latin typeface="Century" panose="02040604050505020304" pitchFamily="18" charset="0"/>
              </a:rPr>
              <a:t>T</a:t>
            </a:r>
            <a:r>
              <a:rPr lang="en-001" sz="2000" b="1" dirty="0">
                <a:latin typeface="Century" panose="02040604050505020304" pitchFamily="18" charset="0"/>
              </a:rPr>
              <a:t>y</a:t>
            </a:r>
            <a:r>
              <a:rPr lang="en-GB" sz="2000" b="1" dirty="0">
                <a:latin typeface="Century" panose="02040604050505020304" pitchFamily="18" charset="0"/>
              </a:rPr>
              <a:t>p</a:t>
            </a:r>
            <a:r>
              <a:rPr lang="en-001" sz="2000" b="1" dirty="0">
                <a:latin typeface="Century" panose="02040604050505020304" pitchFamily="18" charset="0"/>
              </a:rPr>
              <a:t>e I </a:t>
            </a:r>
            <a:r>
              <a:rPr lang="en-001" sz="2000" dirty="0">
                <a:latin typeface="Century" panose="02040604050505020304" pitchFamily="18" charset="0"/>
              </a:rPr>
              <a:t>error</a:t>
            </a:r>
          </a:p>
          <a:p>
            <a:pPr lvl="1"/>
            <a:r>
              <a:rPr lang="en-001" sz="1800" dirty="0">
                <a:latin typeface="Century" panose="02040604050505020304" pitchFamily="18" charset="0"/>
              </a:rPr>
              <a:t>“</a:t>
            </a:r>
            <a:r>
              <a:rPr lang="en-GB" sz="1800" dirty="0">
                <a:latin typeface="Century" panose="02040604050505020304" pitchFamily="18" charset="0"/>
              </a:rPr>
              <a:t>I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c</a:t>
            </a:r>
            <a:r>
              <a:rPr lang="en-GB" sz="1800" dirty="0">
                <a:latin typeface="Century" panose="02040604050505020304" pitchFamily="18" charset="0"/>
              </a:rPr>
              <a:t>c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p</a:t>
            </a:r>
            <a:r>
              <a:rPr lang="en-001" sz="1800" dirty="0">
                <a:latin typeface="Century" panose="02040604050505020304" pitchFamily="18" charset="0"/>
              </a:rPr>
              <a:t>t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c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r</a:t>
            </a:r>
            <a:r>
              <a:rPr lang="en-001" sz="1800" dirty="0">
                <a:latin typeface="Century" panose="02040604050505020304" pitchFamily="18" charset="0"/>
              </a:rPr>
              <a:t>t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 err="1">
                <a:latin typeface="Century" panose="02040604050505020304" pitchFamily="18" charset="0"/>
              </a:rPr>
              <a:t>i</a:t>
            </a:r>
            <a:r>
              <a:rPr lang="en-GB" sz="1800" dirty="0">
                <a:latin typeface="Century" panose="02040604050505020304" pitchFamily="18" charset="0"/>
              </a:rPr>
              <a:t>n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l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v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l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f false rejections of the H</a:t>
            </a:r>
            <a:r>
              <a:rPr lang="en-001" sz="1800" baseline="-25000" dirty="0">
                <a:latin typeface="Century" panose="02040604050505020304" pitchFamily="18" charset="0"/>
              </a:rPr>
              <a:t>0</a:t>
            </a:r>
            <a:r>
              <a:rPr lang="en-001" sz="1800" dirty="0">
                <a:latin typeface="Century" panose="02040604050505020304" pitchFamily="18" charset="0"/>
              </a:rPr>
              <a:t>”</a:t>
            </a:r>
          </a:p>
          <a:p>
            <a:pPr lvl="1"/>
            <a:r>
              <a:rPr lang="en-GB" sz="1800" dirty="0">
                <a:latin typeface="Century" panose="02040604050505020304" pitchFamily="18" charset="0"/>
              </a:rPr>
              <a:t>W</a:t>
            </a:r>
            <a:r>
              <a:rPr lang="en-001" sz="1800" dirty="0">
                <a:latin typeface="Century" panose="02040604050505020304" pitchFamily="18" charset="0"/>
              </a:rPr>
              <a:t>e </a:t>
            </a:r>
            <a:r>
              <a:rPr lang="en-GB" sz="1800" dirty="0">
                <a:latin typeface="Century" panose="02040604050505020304" pitchFamily="18" charset="0"/>
              </a:rPr>
              <a:t>c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o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e this!</a:t>
            </a:r>
          </a:p>
          <a:p>
            <a:pPr lvl="1"/>
            <a:endParaRPr lang="en-001" sz="1800" dirty="0">
              <a:latin typeface="Century" panose="02040604050505020304" pitchFamily="18" charset="0"/>
            </a:endParaRPr>
          </a:p>
          <a:p>
            <a:r>
              <a:rPr lang="en-001" sz="2000" dirty="0">
                <a:latin typeface="Century" panose="02040604050505020304" pitchFamily="18" charset="0"/>
              </a:rPr>
              <a:t>W</a:t>
            </a:r>
            <a:r>
              <a:rPr lang="en-GB" sz="2000" dirty="0">
                <a:latin typeface="Century" panose="02040604050505020304" pitchFamily="18" charset="0"/>
              </a:rPr>
              <a:t>h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b</a:t>
            </a:r>
            <a:r>
              <a:rPr lang="en-GB" sz="2000" dirty="0">
                <a:latin typeface="Century" panose="02040604050505020304" pitchFamily="18" charset="0"/>
              </a:rPr>
              <a:t>o</a:t>
            </a:r>
            <a:r>
              <a:rPr lang="en-001" sz="2000" dirty="0">
                <a:latin typeface="Century" panose="02040604050505020304" pitchFamily="18" charset="0"/>
              </a:rPr>
              <a:t>u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w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n 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t 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n effect?</a:t>
            </a:r>
          </a:p>
          <a:p>
            <a:pPr lvl="1"/>
            <a:r>
              <a:rPr lang="en-001" sz="1800" dirty="0">
                <a:latin typeface="Century" panose="02040604050505020304" pitchFamily="18" charset="0"/>
              </a:rPr>
              <a:t>We also would like to detect when there </a:t>
            </a:r>
            <a:r>
              <a:rPr lang="en-GB" sz="1800" dirty="0" err="1">
                <a:latin typeface="Century" panose="02040604050505020304" pitchFamily="18" charset="0"/>
              </a:rPr>
              <a:t>i</a:t>
            </a:r>
            <a:r>
              <a:rPr lang="en-001" sz="1800" dirty="0">
                <a:latin typeface="Century" panose="02040604050505020304" pitchFamily="18" charset="0"/>
              </a:rPr>
              <a:t>s an effect!</a:t>
            </a:r>
          </a:p>
          <a:p>
            <a:pPr lvl="1"/>
            <a:r>
              <a:rPr lang="en-001" sz="1800" dirty="0">
                <a:latin typeface="Century" panose="02040604050505020304" pitchFamily="18" charset="0"/>
              </a:rPr>
              <a:t>The probability that we reject the H0 </a:t>
            </a:r>
            <a:r>
              <a:rPr lang="en-GB" sz="1800" dirty="0">
                <a:latin typeface="Century" panose="02040604050505020304" pitchFamily="18" charset="0"/>
              </a:rPr>
              <a:t>w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n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r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 err="1">
                <a:latin typeface="Century" panose="02040604050505020304" pitchFamily="18" charset="0"/>
              </a:rPr>
              <a:t>i</a:t>
            </a:r>
            <a:r>
              <a:rPr lang="en-001" sz="1800" dirty="0">
                <a:latin typeface="Century" panose="02040604050505020304" pitchFamily="18" charset="0"/>
              </a:rPr>
              <a:t>s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n 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f</a:t>
            </a:r>
            <a:r>
              <a:rPr lang="en-GB" sz="1800" dirty="0">
                <a:latin typeface="Century" panose="02040604050505020304" pitchFamily="18" charset="0"/>
              </a:rPr>
              <a:t>f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c</a:t>
            </a:r>
            <a:r>
              <a:rPr lang="en-001" sz="1800" dirty="0">
                <a:latin typeface="Century" panose="02040604050505020304" pitchFamily="18" charset="0"/>
              </a:rPr>
              <a:t>t is the power 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f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t</a:t>
            </a:r>
          </a:p>
          <a:p>
            <a:pPr lvl="1"/>
            <a:r>
              <a:rPr lang="en-001" sz="1800" dirty="0">
                <a:latin typeface="Century" panose="02040604050505020304" pitchFamily="18" charset="0"/>
              </a:rPr>
              <a:t>The </a:t>
            </a:r>
            <a:r>
              <a:rPr lang="en-GB" sz="1800" dirty="0">
                <a:latin typeface="Century" panose="02040604050505020304" pitchFamily="18" charset="0"/>
              </a:rPr>
              <a:t>p</a:t>
            </a:r>
            <a:r>
              <a:rPr lang="en-001" sz="1800" dirty="0">
                <a:latin typeface="Century" panose="02040604050505020304" pitchFamily="18" charset="0"/>
              </a:rPr>
              <a:t>o</a:t>
            </a:r>
            <a:r>
              <a:rPr lang="en-GB" sz="1800" dirty="0">
                <a:latin typeface="Century" panose="02040604050505020304" pitchFamily="18" charset="0"/>
              </a:rPr>
              <a:t>w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r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f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t, </a:t>
            </a:r>
            <a:r>
              <a:rPr lang="en-GB" sz="1800" dirty="0">
                <a:latin typeface="Century" panose="02040604050505020304" pitchFamily="18" charset="0"/>
              </a:rPr>
              <a:t>d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p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n</a:t>
            </a:r>
            <a:r>
              <a:rPr lang="en-001" sz="1800" dirty="0">
                <a:latin typeface="Century" panose="02040604050505020304" pitchFamily="18" charset="0"/>
              </a:rPr>
              <a:t>d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n:</a:t>
            </a:r>
          </a:p>
          <a:p>
            <a:pPr lvl="2"/>
            <a:r>
              <a:rPr lang="en-GB" sz="1600" dirty="0">
                <a:latin typeface="Century" panose="02040604050505020304" pitchFamily="18" charset="0"/>
              </a:rPr>
              <a:t>E</a:t>
            </a:r>
            <a:r>
              <a:rPr lang="en-001" sz="1600" dirty="0" err="1">
                <a:latin typeface="Century" panose="02040604050505020304" pitchFamily="18" charset="0"/>
              </a:rPr>
              <a:t>ffect</a:t>
            </a:r>
            <a:r>
              <a:rPr lang="en-001" sz="1600" dirty="0">
                <a:latin typeface="Century" panose="02040604050505020304" pitchFamily="18" charset="0"/>
              </a:rPr>
              <a:t> size</a:t>
            </a:r>
          </a:p>
          <a:p>
            <a:pPr lvl="2"/>
            <a:r>
              <a:rPr lang="en-GB" sz="1600" dirty="0">
                <a:latin typeface="Century" panose="02040604050505020304" pitchFamily="18" charset="0"/>
              </a:rPr>
              <a:t>S</a:t>
            </a:r>
            <a:r>
              <a:rPr lang="en-001" sz="1600" dirty="0" err="1">
                <a:latin typeface="Century" panose="02040604050505020304" pitchFamily="18" charset="0"/>
              </a:rPr>
              <a:t>ignificance</a:t>
            </a:r>
            <a:r>
              <a:rPr lang="en-001" sz="1600" dirty="0">
                <a:latin typeface="Century" panose="02040604050505020304" pitchFamily="18" charset="0"/>
              </a:rPr>
              <a:t> level</a:t>
            </a:r>
          </a:p>
          <a:p>
            <a:pPr lvl="2"/>
            <a:r>
              <a:rPr lang="en-GB" sz="1600" dirty="0">
                <a:latin typeface="Century" panose="02040604050505020304" pitchFamily="18" charset="0"/>
              </a:rPr>
              <a:t>Sa</a:t>
            </a:r>
            <a:r>
              <a:rPr lang="en-001" sz="1600" dirty="0">
                <a:latin typeface="Century" panose="02040604050505020304" pitchFamily="18" charset="0"/>
              </a:rPr>
              <a:t>m</a:t>
            </a:r>
            <a:r>
              <a:rPr lang="en-GB" sz="1600" dirty="0">
                <a:latin typeface="Century" panose="02040604050505020304" pitchFamily="18" charset="0"/>
              </a:rPr>
              <a:t>p</a:t>
            </a:r>
            <a:r>
              <a:rPr lang="en-001" sz="1600" dirty="0">
                <a:latin typeface="Century" panose="02040604050505020304" pitchFamily="18" charset="0"/>
              </a:rPr>
              <a:t>l</a:t>
            </a:r>
            <a:r>
              <a:rPr lang="en-GB" sz="1600" dirty="0">
                <a:latin typeface="Century" panose="02040604050505020304" pitchFamily="18" charset="0"/>
              </a:rPr>
              <a:t>e</a:t>
            </a:r>
            <a:r>
              <a:rPr lang="en-001" sz="1600" dirty="0">
                <a:latin typeface="Century" panose="02040604050505020304" pitchFamily="18" charset="0"/>
              </a:rPr>
              <a:t> </a:t>
            </a:r>
            <a:r>
              <a:rPr lang="en-GB" sz="1600" dirty="0">
                <a:latin typeface="Century" panose="02040604050505020304" pitchFamily="18" charset="0"/>
              </a:rPr>
              <a:t>s</a:t>
            </a:r>
            <a:r>
              <a:rPr lang="en-001" sz="1600" dirty="0" err="1">
                <a:latin typeface="Century" panose="02040604050505020304" pitchFamily="18" charset="0"/>
              </a:rPr>
              <a:t>i</a:t>
            </a:r>
            <a:r>
              <a:rPr lang="en-GB" sz="1600" dirty="0">
                <a:latin typeface="Century" panose="02040604050505020304" pitchFamily="18" charset="0"/>
              </a:rPr>
              <a:t>z</a:t>
            </a:r>
            <a:r>
              <a:rPr lang="en-001" sz="1600" dirty="0">
                <a:latin typeface="Century" panose="02040604050505020304" pitchFamily="18" charset="0"/>
              </a:rPr>
              <a:t>e</a:t>
            </a:r>
          </a:p>
          <a:p>
            <a:pPr lvl="1"/>
            <a:endParaRPr lang="en-GB" sz="1800" dirty="0">
              <a:latin typeface="Century" panose="020406040505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231D8C0-EDC3-4BD4-A10C-F850777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14" y="1825625"/>
            <a:ext cx="5583363" cy="369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8353EB-341D-4E06-9811-146D2C8C07F6}"/>
              </a:ext>
            </a:extLst>
          </p:cNvPr>
          <p:cNvCxnSpPr/>
          <p:nvPr/>
        </p:nvCxnSpPr>
        <p:spPr>
          <a:xfrm>
            <a:off x="6992471" y="2334409"/>
            <a:ext cx="2850776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CF9FE1-67B4-4FE3-8948-9E1784EB9C2F}"/>
              </a:ext>
            </a:extLst>
          </p:cNvPr>
          <p:cNvCxnSpPr>
            <a:cxnSpLocks/>
          </p:cNvCxnSpPr>
          <p:nvPr/>
        </p:nvCxnSpPr>
        <p:spPr>
          <a:xfrm flipV="1">
            <a:off x="9855798" y="2334410"/>
            <a:ext cx="0" cy="2732442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15">
            <a:extLst>
              <a:ext uri="{FF2B5EF4-FFF2-40B4-BE49-F238E27FC236}">
                <a16:creationId xmlns:a16="http://schemas.microsoft.com/office/drawing/2014/main" id="{8C10B64E-9A41-4F16-9A97-02A5507309E4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724B15-C156-BE2C-954E-61F07DD55E69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1F5CC5-AFB5-01C2-47A0-23FC4ED9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96C861-A9D2-2A1A-5CB1-4BCF561F8405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ECE01CB0-E033-2F2B-F260-A9D345B78711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72D9287-34AB-3B2B-E031-E1CDF4860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2507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D9A4-82C4-497F-A1E7-EAA0F21A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E</a:t>
            </a:r>
            <a:r>
              <a:rPr lang="en-001" dirty="0">
                <a:latin typeface="Tw Cen MT" panose="020B0602020104020603" pitchFamily="34" charset="0"/>
              </a:rPr>
              <a:t>f</a:t>
            </a:r>
            <a:r>
              <a:rPr lang="en-GB" dirty="0">
                <a:latin typeface="Tw Cen MT" panose="020B0602020104020603" pitchFamily="34" charset="0"/>
              </a:rPr>
              <a:t>f</a:t>
            </a:r>
            <a:r>
              <a:rPr lang="en-001" dirty="0">
                <a:latin typeface="Tw Cen MT" panose="020B0602020104020603" pitchFamily="34" charset="0"/>
              </a:rPr>
              <a:t>e</a:t>
            </a:r>
            <a:r>
              <a:rPr lang="en-GB" dirty="0">
                <a:latin typeface="Tw Cen MT" panose="020B0602020104020603" pitchFamily="34" charset="0"/>
              </a:rPr>
              <a:t>c</a:t>
            </a:r>
            <a:r>
              <a:rPr lang="en-001" dirty="0">
                <a:latin typeface="Tw Cen MT" panose="020B0602020104020603" pitchFamily="34" charset="0"/>
              </a:rPr>
              <a:t>t </a:t>
            </a:r>
            <a:r>
              <a:rPr lang="en-GB" dirty="0">
                <a:latin typeface="Tw Cen MT" panose="020B0602020104020603" pitchFamily="34" charset="0"/>
              </a:rPr>
              <a:t>o</a:t>
            </a:r>
            <a:r>
              <a:rPr lang="en-001" dirty="0">
                <a:latin typeface="Tw Cen MT" panose="020B0602020104020603" pitchFamily="34" charset="0"/>
              </a:rPr>
              <a:t>f </a:t>
            </a:r>
            <a:r>
              <a:rPr lang="en-GB" dirty="0">
                <a:latin typeface="Tw Cen MT" panose="020B0602020104020603" pitchFamily="34" charset="0"/>
              </a:rPr>
              <a:t>s</a:t>
            </a:r>
            <a:r>
              <a:rPr lang="en-001" dirty="0" err="1">
                <a:latin typeface="Tw Cen MT" panose="020B0602020104020603" pitchFamily="34" charset="0"/>
              </a:rPr>
              <a:t>i</a:t>
            </a:r>
            <a:r>
              <a:rPr lang="en-GB" dirty="0">
                <a:latin typeface="Tw Cen MT" panose="020B0602020104020603" pitchFamily="34" charset="0"/>
              </a:rPr>
              <a:t>g</a:t>
            </a:r>
            <a:r>
              <a:rPr lang="en-001" dirty="0">
                <a:latin typeface="Tw Cen MT" panose="020B0602020104020603" pitchFamily="34" charset="0"/>
              </a:rPr>
              <a:t>n</a:t>
            </a:r>
            <a:r>
              <a:rPr lang="en-GB" dirty="0" err="1">
                <a:latin typeface="Tw Cen MT" panose="020B0602020104020603" pitchFamily="34" charset="0"/>
              </a:rPr>
              <a:t>i</a:t>
            </a:r>
            <a:r>
              <a:rPr lang="en-001" dirty="0">
                <a:latin typeface="Tw Cen MT" panose="020B0602020104020603" pitchFamily="34" charset="0"/>
              </a:rPr>
              <a:t>f</a:t>
            </a:r>
            <a:r>
              <a:rPr lang="en-GB" dirty="0" err="1">
                <a:latin typeface="Tw Cen MT" panose="020B0602020104020603" pitchFamily="34" charset="0"/>
              </a:rPr>
              <a:t>i</a:t>
            </a:r>
            <a:r>
              <a:rPr lang="en-001" dirty="0">
                <a:latin typeface="Tw Cen MT" panose="020B0602020104020603" pitchFamily="34" charset="0"/>
              </a:rPr>
              <a:t>c</a:t>
            </a:r>
            <a:r>
              <a:rPr lang="en-GB" dirty="0">
                <a:latin typeface="Tw Cen MT" panose="020B0602020104020603" pitchFamily="34" charset="0"/>
              </a:rPr>
              <a:t>a</a:t>
            </a:r>
            <a:r>
              <a:rPr lang="en-001" dirty="0">
                <a:latin typeface="Tw Cen MT" panose="020B0602020104020603" pitchFamily="34" charset="0"/>
              </a:rPr>
              <a:t>n</a:t>
            </a:r>
            <a:r>
              <a:rPr lang="en-GB" dirty="0">
                <a:latin typeface="Tw Cen MT" panose="020B0602020104020603" pitchFamily="34" charset="0"/>
              </a:rPr>
              <a:t>c</a:t>
            </a:r>
            <a:r>
              <a:rPr lang="en-001" dirty="0">
                <a:latin typeface="Tw Cen MT" panose="020B0602020104020603" pitchFamily="34" charset="0"/>
              </a:rPr>
              <a:t>e </a:t>
            </a:r>
            <a:r>
              <a:rPr lang="en-GB" dirty="0">
                <a:latin typeface="Tw Cen MT" panose="020B0602020104020603" pitchFamily="34" charset="0"/>
              </a:rPr>
              <a:t>l</a:t>
            </a:r>
            <a:r>
              <a:rPr lang="en-001" dirty="0">
                <a:latin typeface="Tw Cen MT" panose="020B0602020104020603" pitchFamily="34" charset="0"/>
              </a:rPr>
              <a:t>e</a:t>
            </a:r>
            <a:r>
              <a:rPr lang="en-GB" dirty="0">
                <a:latin typeface="Tw Cen MT" panose="020B0602020104020603" pitchFamily="34" charset="0"/>
              </a:rPr>
              <a:t>v</a:t>
            </a:r>
            <a:r>
              <a:rPr lang="en-001" dirty="0">
                <a:latin typeface="Tw Cen MT" panose="020B0602020104020603" pitchFamily="34" charset="0"/>
              </a:rPr>
              <a:t>e</a:t>
            </a:r>
            <a:r>
              <a:rPr lang="en-GB" dirty="0">
                <a:latin typeface="Tw Cen MT" panose="020B0602020104020603" pitchFamily="34" charset="0"/>
              </a:rPr>
              <a:t>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2E04-910B-4A48-8F2B-62E9DF81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3363" cy="466725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entury" panose="02040604050505020304" pitchFamily="18" charset="0"/>
              </a:rPr>
              <a:t>Si</a:t>
            </a:r>
            <a:r>
              <a:rPr lang="en-001" sz="2000" dirty="0">
                <a:latin typeface="Century" panose="02040604050505020304" pitchFamily="18" charset="0"/>
              </a:rPr>
              <a:t>g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f</a:t>
            </a:r>
            <a:r>
              <a:rPr lang="en-001" sz="2000" dirty="0" err="1">
                <a:latin typeface="Century" panose="02040604050505020304" pitchFamily="18" charset="0"/>
              </a:rPr>
              <a:t>i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n</a:t>
            </a:r>
            <a:r>
              <a:rPr lang="en-001" sz="2000" dirty="0">
                <a:latin typeface="Century" panose="02040604050505020304" pitchFamily="18" charset="0"/>
              </a:rPr>
              <a:t>c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v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 (</a:t>
            </a:r>
            <a:r>
              <a:rPr lang="el-GR" sz="2000" dirty="0">
                <a:latin typeface="Century" panose="02040604050505020304" pitchFamily="18" charset="0"/>
              </a:rPr>
              <a:t>α</a:t>
            </a:r>
            <a:r>
              <a:rPr lang="en-001" sz="2000" dirty="0">
                <a:latin typeface="Century" panose="02040604050505020304" pitchFamily="18" charset="0"/>
              </a:rPr>
              <a:t>) 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m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s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h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b="1" dirty="0">
                <a:latin typeface="Century" panose="02040604050505020304" pitchFamily="18" charset="0"/>
              </a:rPr>
              <a:t>T</a:t>
            </a:r>
            <a:r>
              <a:rPr lang="en-001" sz="2000" b="1" dirty="0">
                <a:latin typeface="Century" panose="02040604050505020304" pitchFamily="18" charset="0"/>
              </a:rPr>
              <a:t>y</a:t>
            </a:r>
            <a:r>
              <a:rPr lang="en-GB" sz="2000" b="1" dirty="0">
                <a:latin typeface="Century" panose="02040604050505020304" pitchFamily="18" charset="0"/>
              </a:rPr>
              <a:t>p</a:t>
            </a:r>
            <a:r>
              <a:rPr lang="en-001" sz="2000" b="1" dirty="0">
                <a:latin typeface="Century" panose="02040604050505020304" pitchFamily="18" charset="0"/>
              </a:rPr>
              <a:t>e I </a:t>
            </a:r>
            <a:r>
              <a:rPr lang="en-001" sz="2000" dirty="0">
                <a:latin typeface="Century" panose="02040604050505020304" pitchFamily="18" charset="0"/>
              </a:rPr>
              <a:t>error</a:t>
            </a:r>
          </a:p>
          <a:p>
            <a:pPr marL="0" indent="0">
              <a:buNone/>
            </a:pPr>
            <a:endParaRPr lang="en-001" sz="2000" dirty="0">
              <a:latin typeface="Century" panose="02040604050505020304" pitchFamily="18" charset="0"/>
            </a:endParaRPr>
          </a:p>
          <a:p>
            <a:r>
              <a:rPr lang="en-GB" sz="1800" dirty="0">
                <a:latin typeface="Century" panose="02040604050505020304" pitchFamily="18" charset="0"/>
              </a:rPr>
              <a:t>Bu</a:t>
            </a:r>
            <a:r>
              <a:rPr lang="en-001" sz="1800" dirty="0">
                <a:latin typeface="Century" panose="02040604050505020304" pitchFamily="18" charset="0"/>
              </a:rPr>
              <a:t>t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l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o </a:t>
            </a:r>
            <a:r>
              <a:rPr lang="en-GB" sz="1800" dirty="0">
                <a:latin typeface="Century" panose="02040604050505020304" pitchFamily="18" charset="0"/>
              </a:rPr>
              <a:t>a</a:t>
            </a:r>
            <a:r>
              <a:rPr lang="en-001" sz="1800" dirty="0">
                <a:latin typeface="Century" panose="02040604050505020304" pitchFamily="18" charset="0"/>
              </a:rPr>
              <a:t>f</a:t>
            </a:r>
            <a:r>
              <a:rPr lang="en-GB" sz="1800" dirty="0">
                <a:latin typeface="Century" panose="02040604050505020304" pitchFamily="18" charset="0"/>
              </a:rPr>
              <a:t>f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c</a:t>
            </a:r>
            <a:r>
              <a:rPr lang="en-001" sz="1800" dirty="0">
                <a:latin typeface="Century" panose="02040604050505020304" pitchFamily="18" charset="0"/>
              </a:rPr>
              <a:t>t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p</a:t>
            </a:r>
            <a:r>
              <a:rPr lang="en-001" sz="1800" dirty="0">
                <a:latin typeface="Century" panose="02040604050505020304" pitchFamily="18" charset="0"/>
              </a:rPr>
              <a:t>o</a:t>
            </a:r>
            <a:r>
              <a:rPr lang="en-GB" sz="1800" dirty="0">
                <a:latin typeface="Century" panose="02040604050505020304" pitchFamily="18" charset="0"/>
              </a:rPr>
              <a:t>w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r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o</a:t>
            </a:r>
            <a:r>
              <a:rPr lang="en-001" sz="1800" dirty="0">
                <a:latin typeface="Century" panose="02040604050505020304" pitchFamily="18" charset="0"/>
              </a:rPr>
              <a:t>f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h</a:t>
            </a:r>
            <a:r>
              <a:rPr lang="en-GB" sz="1800" dirty="0">
                <a:latin typeface="Century" panose="02040604050505020304" pitchFamily="18" charset="0"/>
              </a:rPr>
              <a:t>e</a:t>
            </a:r>
            <a:r>
              <a:rPr lang="en-001" sz="1800" dirty="0">
                <a:latin typeface="Century" panose="02040604050505020304" pitchFamily="18" charset="0"/>
              </a:rPr>
              <a:t> </a:t>
            </a:r>
            <a:r>
              <a:rPr lang="en-GB" sz="1800" dirty="0">
                <a:latin typeface="Century" panose="02040604050505020304" pitchFamily="18" charset="0"/>
              </a:rPr>
              <a:t>t</a:t>
            </a:r>
            <a:r>
              <a:rPr lang="en-001" sz="1800" dirty="0">
                <a:latin typeface="Century" panose="02040604050505020304" pitchFamily="18" charset="0"/>
              </a:rPr>
              <a:t>e</a:t>
            </a:r>
            <a:r>
              <a:rPr lang="en-GB" sz="1800" dirty="0">
                <a:latin typeface="Century" panose="02040604050505020304" pitchFamily="18" charset="0"/>
              </a:rPr>
              <a:t>s</a:t>
            </a:r>
            <a:r>
              <a:rPr lang="en-001" sz="1800" dirty="0">
                <a:latin typeface="Century" panose="02040604050505020304" pitchFamily="18" charset="0"/>
              </a:rPr>
              <a:t>t</a:t>
            </a:r>
            <a:endParaRPr lang="en-GB" sz="1800" dirty="0">
              <a:latin typeface="Century" panose="020406040505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231D8C0-EDC3-4BD4-A10C-F850777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814" y="1828035"/>
            <a:ext cx="5583363" cy="36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CF9FE1-67B4-4FE3-8948-9E1784EB9C2F}"/>
              </a:ext>
            </a:extLst>
          </p:cNvPr>
          <p:cNvCxnSpPr>
            <a:cxnSpLocks/>
          </p:cNvCxnSpPr>
          <p:nvPr/>
        </p:nvCxnSpPr>
        <p:spPr>
          <a:xfrm flipV="1">
            <a:off x="9533069" y="2592593"/>
            <a:ext cx="0" cy="2474259"/>
          </a:xfrm>
          <a:prstGeom prst="line">
            <a:avLst/>
          </a:prstGeom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0E2108-2987-4425-8316-D26C3518C751}"/>
              </a:ext>
            </a:extLst>
          </p:cNvPr>
          <p:cNvCxnSpPr>
            <a:cxnSpLocks/>
          </p:cNvCxnSpPr>
          <p:nvPr/>
        </p:nvCxnSpPr>
        <p:spPr>
          <a:xfrm>
            <a:off x="6992471" y="2592593"/>
            <a:ext cx="3284668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2CEC8-8018-4186-A880-F0B07CF65932}"/>
              </a:ext>
            </a:extLst>
          </p:cNvPr>
          <p:cNvCxnSpPr>
            <a:cxnSpLocks/>
          </p:cNvCxnSpPr>
          <p:nvPr/>
        </p:nvCxnSpPr>
        <p:spPr>
          <a:xfrm flipV="1">
            <a:off x="10277139" y="2592593"/>
            <a:ext cx="0" cy="2445776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F8B2922-669D-4636-9434-FF58923CCD57}"/>
              </a:ext>
            </a:extLst>
          </p:cNvPr>
          <p:cNvGraphicFramePr>
            <a:graphicFrameLocks/>
          </p:cNvGraphicFramePr>
          <p:nvPr/>
        </p:nvGraphicFramePr>
        <p:xfrm>
          <a:off x="833949" y="3556310"/>
          <a:ext cx="5478258" cy="293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40">
                  <a:extLst>
                    <a:ext uri="{9D8B030D-6E8A-4147-A177-3AD203B41FA5}">
                      <a16:colId xmlns:a16="http://schemas.microsoft.com/office/drawing/2014/main" val="1406976404"/>
                    </a:ext>
                  </a:extLst>
                </a:gridCol>
                <a:gridCol w="934040">
                  <a:extLst>
                    <a:ext uri="{9D8B030D-6E8A-4147-A177-3AD203B41FA5}">
                      <a16:colId xmlns:a16="http://schemas.microsoft.com/office/drawing/2014/main" val="1675013703"/>
                    </a:ext>
                  </a:extLst>
                </a:gridCol>
                <a:gridCol w="1947134">
                  <a:extLst>
                    <a:ext uri="{9D8B030D-6E8A-4147-A177-3AD203B41FA5}">
                      <a16:colId xmlns:a16="http://schemas.microsoft.com/office/drawing/2014/main" val="1250230453"/>
                    </a:ext>
                  </a:extLst>
                </a:gridCol>
                <a:gridCol w="1538344">
                  <a:extLst>
                    <a:ext uri="{9D8B030D-6E8A-4147-A177-3AD203B41FA5}">
                      <a16:colId xmlns:a16="http://schemas.microsoft.com/office/drawing/2014/main" val="1854313126"/>
                    </a:ext>
                  </a:extLst>
                </a:gridCol>
              </a:tblGrid>
              <a:tr h="7574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001" dirty="0"/>
                        <a:t>Statistical test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5640"/>
                  </a:ext>
                </a:extLst>
              </a:tr>
              <a:tr h="6432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</a:t>
                      </a:r>
                      <a:r>
                        <a:rPr lang="en-001" b="1" dirty="0"/>
                        <a:t>o </a:t>
                      </a:r>
                      <a:r>
                        <a:rPr lang="en-GB" b="1" dirty="0"/>
                        <a:t>e</a:t>
                      </a:r>
                      <a:r>
                        <a:rPr lang="en-001" b="1" dirty="0"/>
                        <a:t>f</a:t>
                      </a:r>
                      <a:r>
                        <a:rPr lang="en-GB" b="1" dirty="0"/>
                        <a:t>f</a:t>
                      </a:r>
                      <a:r>
                        <a:rPr lang="en-001" b="1" dirty="0"/>
                        <a:t>e</a:t>
                      </a:r>
                      <a:r>
                        <a:rPr lang="en-GB" b="1" dirty="0"/>
                        <a:t>c</a:t>
                      </a:r>
                      <a:r>
                        <a:rPr lang="en-001" b="1" dirty="0"/>
                        <a:t>t</a:t>
                      </a:r>
                    </a:p>
                    <a:p>
                      <a:pPr algn="ctr"/>
                      <a:r>
                        <a:rPr lang="en-001" dirty="0"/>
                        <a:t>H0 accepted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</a:t>
                      </a:r>
                      <a:r>
                        <a:rPr lang="en-001" b="1" dirty="0"/>
                        <a:t>f</a:t>
                      </a:r>
                      <a:r>
                        <a:rPr lang="en-GB" b="1" dirty="0"/>
                        <a:t>f</a:t>
                      </a:r>
                      <a:r>
                        <a:rPr lang="en-001" b="1" dirty="0"/>
                        <a:t>e</a:t>
                      </a:r>
                      <a:r>
                        <a:rPr lang="en-GB" b="1" dirty="0"/>
                        <a:t>c</a:t>
                      </a:r>
                      <a:r>
                        <a:rPr lang="en-001" b="1" dirty="0"/>
                        <a:t>t</a:t>
                      </a:r>
                    </a:p>
                    <a:p>
                      <a:pPr algn="ctr"/>
                      <a:r>
                        <a:rPr lang="en-001" dirty="0"/>
                        <a:t>H0 rejected</a:t>
                      </a:r>
                      <a:endParaRPr lang="en-GB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66471"/>
                  </a:ext>
                </a:extLst>
              </a:tr>
              <a:tr h="767938">
                <a:tc rowSpan="2">
                  <a:txBody>
                    <a:bodyPr/>
                    <a:lstStyle/>
                    <a:p>
                      <a:pPr algn="ctr"/>
                      <a:r>
                        <a:rPr lang="en-001" b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001" b="1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001" b="1" dirty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b="1" dirty="0"/>
                        <a:t>No </a:t>
                      </a:r>
                      <a:r>
                        <a:rPr lang="en-GB" b="1" dirty="0"/>
                        <a:t>E</a:t>
                      </a:r>
                      <a:r>
                        <a:rPr lang="en-001" b="1" dirty="0" err="1"/>
                        <a:t>ffect</a:t>
                      </a:r>
                      <a:endParaRPr lang="en-GB" b="1" dirty="0"/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/>
                        <a:t>True </a:t>
                      </a:r>
                      <a:r>
                        <a:rPr lang="en-GB" dirty="0"/>
                        <a:t>N</a:t>
                      </a:r>
                      <a:r>
                        <a:rPr lang="en-001" dirty="0"/>
                        <a:t>e</a:t>
                      </a:r>
                      <a:r>
                        <a:rPr lang="en-GB" dirty="0"/>
                        <a:t>g</a:t>
                      </a:r>
                      <a:r>
                        <a:rPr lang="en-001" dirty="0"/>
                        <a:t>a</a:t>
                      </a:r>
                      <a:r>
                        <a:rPr lang="en-GB" dirty="0"/>
                        <a:t>t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v</a:t>
                      </a:r>
                      <a:r>
                        <a:rPr lang="en-001" dirty="0"/>
                        <a:t>e</a:t>
                      </a:r>
                      <a:endParaRPr lang="en-GB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/>
                        <a:t>F</a:t>
                      </a:r>
                      <a:r>
                        <a:rPr lang="en-GB" dirty="0"/>
                        <a:t>a</a:t>
                      </a:r>
                      <a:r>
                        <a:rPr lang="en-001" dirty="0"/>
                        <a:t>l</a:t>
                      </a:r>
                      <a:r>
                        <a:rPr lang="en-GB" dirty="0"/>
                        <a:t>s</a:t>
                      </a:r>
                      <a:r>
                        <a:rPr lang="en-001" dirty="0"/>
                        <a:t>e </a:t>
                      </a:r>
                      <a:r>
                        <a:rPr lang="en-GB" dirty="0"/>
                        <a:t>P</a:t>
                      </a:r>
                      <a:r>
                        <a:rPr lang="en-001" dirty="0"/>
                        <a:t>o</a:t>
                      </a:r>
                      <a:r>
                        <a:rPr lang="en-GB" dirty="0"/>
                        <a:t>s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t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v</a:t>
                      </a:r>
                      <a:r>
                        <a:rPr lang="en-001" dirty="0"/>
                        <a:t>e</a:t>
                      </a:r>
                    </a:p>
                    <a:p>
                      <a:pPr algn="ctr"/>
                      <a:r>
                        <a:rPr lang="en-001" dirty="0"/>
                        <a:t>(</a:t>
                      </a:r>
                      <a:r>
                        <a:rPr lang="en-GB" dirty="0"/>
                        <a:t>T</a:t>
                      </a:r>
                      <a:r>
                        <a:rPr lang="en-001" dirty="0"/>
                        <a:t>y</a:t>
                      </a:r>
                      <a:r>
                        <a:rPr lang="en-GB" dirty="0"/>
                        <a:t>p</a:t>
                      </a:r>
                      <a:r>
                        <a:rPr lang="en-001" dirty="0"/>
                        <a:t>e </a:t>
                      </a:r>
                      <a:r>
                        <a:rPr lang="en-GB" dirty="0"/>
                        <a:t>I</a:t>
                      </a:r>
                      <a:r>
                        <a:rPr lang="en-001" dirty="0"/>
                        <a:t>: </a:t>
                      </a:r>
                      <a:r>
                        <a:rPr lang="el-GR" dirty="0"/>
                        <a:t>α</a:t>
                      </a:r>
                      <a:r>
                        <a:rPr lang="en-001" dirty="0"/>
                        <a:t>)</a:t>
                      </a:r>
                      <a:endParaRPr lang="en-GB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097361"/>
                  </a:ext>
                </a:extLst>
              </a:tr>
              <a:tr h="767938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</a:t>
                      </a:r>
                      <a:r>
                        <a:rPr lang="en-001" b="1" dirty="0"/>
                        <a:t>f</a:t>
                      </a:r>
                      <a:r>
                        <a:rPr lang="en-GB" b="1" dirty="0"/>
                        <a:t>f</a:t>
                      </a:r>
                      <a:r>
                        <a:rPr lang="en-001" b="1" dirty="0"/>
                        <a:t>e</a:t>
                      </a:r>
                      <a:r>
                        <a:rPr lang="en-GB" b="1" dirty="0"/>
                        <a:t>c</a:t>
                      </a:r>
                      <a:r>
                        <a:rPr lang="en-001" b="1" dirty="0"/>
                        <a:t>t</a:t>
                      </a:r>
                      <a:endParaRPr lang="en-GB" b="1" dirty="0"/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/>
                        <a:t>F</a:t>
                      </a:r>
                      <a:r>
                        <a:rPr lang="en-GB" dirty="0"/>
                        <a:t>a</a:t>
                      </a:r>
                      <a:r>
                        <a:rPr lang="en-001" dirty="0"/>
                        <a:t>l</a:t>
                      </a:r>
                      <a:r>
                        <a:rPr lang="en-GB" dirty="0"/>
                        <a:t>s</a:t>
                      </a:r>
                      <a:r>
                        <a:rPr lang="en-001" dirty="0"/>
                        <a:t>e </a:t>
                      </a:r>
                      <a:r>
                        <a:rPr lang="en-GB" dirty="0"/>
                        <a:t>N</a:t>
                      </a:r>
                      <a:r>
                        <a:rPr lang="en-001" dirty="0"/>
                        <a:t>e</a:t>
                      </a:r>
                      <a:r>
                        <a:rPr lang="en-GB" dirty="0"/>
                        <a:t>g</a:t>
                      </a:r>
                      <a:r>
                        <a:rPr lang="en-001" dirty="0"/>
                        <a:t>a</a:t>
                      </a:r>
                      <a:r>
                        <a:rPr lang="en-GB" dirty="0"/>
                        <a:t>t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v</a:t>
                      </a:r>
                      <a:r>
                        <a:rPr lang="en-001" dirty="0"/>
                        <a:t>e</a:t>
                      </a:r>
                    </a:p>
                    <a:p>
                      <a:pPr algn="ctr"/>
                      <a:r>
                        <a:rPr lang="en-001" dirty="0"/>
                        <a:t>(Type II: </a:t>
                      </a:r>
                      <a:r>
                        <a:rPr lang="el-GR" dirty="0"/>
                        <a:t>β</a:t>
                      </a:r>
                      <a:r>
                        <a:rPr lang="en-001" dirty="0"/>
                        <a:t>)</a:t>
                      </a:r>
                      <a:endParaRPr lang="en-GB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/>
                        <a:t>True </a:t>
                      </a:r>
                      <a:r>
                        <a:rPr lang="en-GB" dirty="0"/>
                        <a:t>P</a:t>
                      </a:r>
                      <a:r>
                        <a:rPr lang="en-001" dirty="0"/>
                        <a:t>o</a:t>
                      </a:r>
                      <a:r>
                        <a:rPr lang="en-GB" dirty="0"/>
                        <a:t>s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t</a:t>
                      </a:r>
                      <a:r>
                        <a:rPr lang="en-001" dirty="0" err="1"/>
                        <a:t>i</a:t>
                      </a:r>
                      <a:r>
                        <a:rPr lang="en-GB" dirty="0"/>
                        <a:t>v</a:t>
                      </a:r>
                      <a:r>
                        <a:rPr lang="en-001" dirty="0"/>
                        <a:t>e</a:t>
                      </a:r>
                      <a:endParaRPr lang="en-GB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17"/>
                  </a:ext>
                </a:extLst>
              </a:tr>
            </a:tbl>
          </a:graphicData>
        </a:graphic>
      </p:graphicFrame>
      <p:sp>
        <p:nvSpPr>
          <p:cNvPr id="11" name="Retângulo 15">
            <a:extLst>
              <a:ext uri="{FF2B5EF4-FFF2-40B4-BE49-F238E27FC236}">
                <a16:creationId xmlns:a16="http://schemas.microsoft.com/office/drawing/2014/main" id="{B949E23F-D963-4980-8358-9FFF963D1544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62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D9A4-82C4-497F-A1E7-EAA0F21A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E</a:t>
            </a:r>
            <a:r>
              <a:rPr lang="en-001" dirty="0">
                <a:latin typeface="Tw Cen MT" panose="020B0602020104020603" pitchFamily="34" charset="0"/>
              </a:rPr>
              <a:t>f</a:t>
            </a:r>
            <a:r>
              <a:rPr lang="en-GB" dirty="0">
                <a:latin typeface="Tw Cen MT" panose="020B0602020104020603" pitchFamily="34" charset="0"/>
              </a:rPr>
              <a:t>f</a:t>
            </a:r>
            <a:r>
              <a:rPr lang="en-001" dirty="0">
                <a:latin typeface="Tw Cen MT" panose="020B0602020104020603" pitchFamily="34" charset="0"/>
              </a:rPr>
              <a:t>e</a:t>
            </a:r>
            <a:r>
              <a:rPr lang="en-GB" dirty="0">
                <a:latin typeface="Tw Cen MT" panose="020B0602020104020603" pitchFamily="34" charset="0"/>
              </a:rPr>
              <a:t>c</a:t>
            </a:r>
            <a:r>
              <a:rPr lang="en-001" dirty="0">
                <a:latin typeface="Tw Cen MT" panose="020B0602020104020603" pitchFamily="34" charset="0"/>
              </a:rPr>
              <a:t>t </a:t>
            </a:r>
            <a:r>
              <a:rPr lang="en-GB" dirty="0">
                <a:latin typeface="Tw Cen MT" panose="020B0602020104020603" pitchFamily="34" charset="0"/>
              </a:rPr>
              <a:t>o</a:t>
            </a:r>
            <a:r>
              <a:rPr lang="en-001" dirty="0">
                <a:latin typeface="Tw Cen MT" panose="020B0602020104020603" pitchFamily="34" charset="0"/>
              </a:rPr>
              <a:t>f </a:t>
            </a:r>
            <a:r>
              <a:rPr lang="en-GB" dirty="0">
                <a:latin typeface="Tw Cen MT" panose="020B0602020104020603" pitchFamily="34" charset="0"/>
              </a:rPr>
              <a:t>s</a:t>
            </a:r>
            <a:r>
              <a:rPr lang="en-001" dirty="0">
                <a:latin typeface="Tw Cen MT" panose="020B0602020104020603" pitchFamily="34" charset="0"/>
              </a:rPr>
              <a:t>a</a:t>
            </a:r>
            <a:r>
              <a:rPr lang="en-GB" dirty="0">
                <a:latin typeface="Tw Cen MT" panose="020B0602020104020603" pitchFamily="34" charset="0"/>
              </a:rPr>
              <a:t>m</a:t>
            </a:r>
            <a:r>
              <a:rPr lang="en-001" dirty="0">
                <a:latin typeface="Tw Cen MT" panose="020B0602020104020603" pitchFamily="34" charset="0"/>
              </a:rPr>
              <a:t>p</a:t>
            </a:r>
            <a:r>
              <a:rPr lang="en-GB" dirty="0">
                <a:latin typeface="Tw Cen MT" panose="020B0602020104020603" pitchFamily="34" charset="0"/>
              </a:rPr>
              <a:t>l</a:t>
            </a:r>
            <a:r>
              <a:rPr lang="en-001" dirty="0">
                <a:latin typeface="Tw Cen MT" panose="020B0602020104020603" pitchFamily="34" charset="0"/>
              </a:rPr>
              <a:t>e size</a:t>
            </a:r>
            <a:endParaRPr lang="en-GB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2E04-910B-4A48-8F2B-62E9DF81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3363" cy="4667250"/>
          </a:xfrm>
        </p:spPr>
        <p:txBody>
          <a:bodyPr>
            <a:normAutofit/>
          </a:bodyPr>
          <a:lstStyle/>
          <a:p>
            <a:r>
              <a:rPr lang="en-001" sz="2000" dirty="0">
                <a:latin typeface="Century" panose="02040604050505020304" pitchFamily="18" charset="0"/>
              </a:rPr>
              <a:t>Usually, 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r>
              <a:rPr lang="en-001" sz="2000" dirty="0">
                <a:latin typeface="Century" panose="02040604050505020304" pitchFamily="18" charset="0"/>
              </a:rPr>
              <a:t>ger sample sizes </a:t>
            </a:r>
            <a:r>
              <a:rPr lang="en-GB" sz="2000" dirty="0">
                <a:latin typeface="Century" panose="02040604050505020304" pitchFamily="18" charset="0"/>
              </a:rPr>
              <a:t>l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a</a:t>
            </a:r>
            <a:r>
              <a:rPr lang="en-001" sz="2000" dirty="0">
                <a:latin typeface="Century" panose="02040604050505020304" pitchFamily="18" charset="0"/>
              </a:rPr>
              <a:t>d </a:t>
            </a:r>
            <a:r>
              <a:rPr lang="en-GB" sz="2000" dirty="0">
                <a:latin typeface="Century" panose="02040604050505020304" pitchFamily="18" charset="0"/>
              </a:rPr>
              <a:t>t</a:t>
            </a:r>
            <a:r>
              <a:rPr lang="en-001" sz="2000" dirty="0">
                <a:latin typeface="Century" panose="02040604050505020304" pitchFamily="18" charset="0"/>
              </a:rPr>
              <a:t>o </a:t>
            </a:r>
            <a:r>
              <a:rPr lang="en-GB" sz="2000" dirty="0" err="1">
                <a:latin typeface="Century" panose="02040604050505020304" pitchFamily="18" charset="0"/>
              </a:rPr>
              <a:t>i</a:t>
            </a:r>
            <a:r>
              <a:rPr lang="en-001" sz="2000" dirty="0">
                <a:latin typeface="Century" panose="02040604050505020304" pitchFamily="18" charset="0"/>
              </a:rPr>
              <a:t>n</a:t>
            </a:r>
            <a:r>
              <a:rPr lang="en-GB" sz="2000" dirty="0">
                <a:latin typeface="Century" panose="02040604050505020304" pitchFamily="18" charset="0"/>
              </a:rPr>
              <a:t>c</a:t>
            </a:r>
            <a:r>
              <a:rPr lang="en-001" sz="2000" dirty="0">
                <a:latin typeface="Century" panose="02040604050505020304" pitchFamily="18" charset="0"/>
              </a:rPr>
              <a:t>r</a:t>
            </a:r>
            <a:r>
              <a:rPr lang="en-GB" sz="2000" dirty="0">
                <a:latin typeface="Century" panose="02040604050505020304" pitchFamily="18" charset="0"/>
              </a:rPr>
              <a:t>e</a:t>
            </a:r>
            <a:r>
              <a:rPr lang="en-001" sz="2000" dirty="0">
                <a:latin typeface="Century" panose="02040604050505020304" pitchFamily="18" charset="0"/>
              </a:rPr>
              <a:t>a</a:t>
            </a:r>
            <a:r>
              <a:rPr lang="en-GB" sz="2000" dirty="0">
                <a:latin typeface="Century" panose="02040604050505020304" pitchFamily="18" charset="0"/>
              </a:rPr>
              <a:t>s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d</a:t>
            </a:r>
            <a:r>
              <a:rPr lang="en-001" sz="2000" dirty="0">
                <a:latin typeface="Century" panose="02040604050505020304" pitchFamily="18" charset="0"/>
              </a:rPr>
              <a:t> </a:t>
            </a:r>
            <a:r>
              <a:rPr lang="en-GB" sz="2000" dirty="0">
                <a:latin typeface="Century" panose="02040604050505020304" pitchFamily="18" charset="0"/>
              </a:rPr>
              <a:t>p</a:t>
            </a:r>
            <a:r>
              <a:rPr lang="en-001" sz="2000" dirty="0">
                <a:latin typeface="Century" panose="02040604050505020304" pitchFamily="18" charset="0"/>
              </a:rPr>
              <a:t>o</a:t>
            </a:r>
            <a:r>
              <a:rPr lang="en-GB" sz="2000" dirty="0">
                <a:latin typeface="Century" panose="02040604050505020304" pitchFamily="18" charset="0"/>
              </a:rPr>
              <a:t>w</a:t>
            </a:r>
            <a:r>
              <a:rPr lang="en-001" sz="2000" dirty="0">
                <a:latin typeface="Century" panose="02040604050505020304" pitchFamily="18" charset="0"/>
              </a:rPr>
              <a:t>e</a:t>
            </a:r>
            <a:r>
              <a:rPr lang="en-GB" sz="2000" dirty="0">
                <a:latin typeface="Century" panose="02040604050505020304" pitchFamily="18" charset="0"/>
              </a:rPr>
              <a:t>r</a:t>
            </a:r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endParaRPr lang="en-001" sz="2000" dirty="0">
              <a:latin typeface="Century" panose="02040604050505020304" pitchFamily="18" charset="0"/>
            </a:endParaRPr>
          </a:p>
          <a:p>
            <a:pPr marL="0" indent="0" algn="ctr">
              <a:buNone/>
            </a:pPr>
            <a:r>
              <a:rPr lang="en-001" b="1" dirty="0">
                <a:latin typeface="Century" panose="02040604050505020304" pitchFamily="18" charset="0"/>
              </a:rPr>
              <a:t>Statistical</a:t>
            </a:r>
            <a:r>
              <a:rPr lang="en-001" dirty="0">
                <a:latin typeface="Century" panose="02040604050505020304" pitchFamily="18" charset="0"/>
              </a:rPr>
              <a:t> significance does not mean </a:t>
            </a:r>
            <a:r>
              <a:rPr lang="en-001" b="1" dirty="0">
                <a:latin typeface="Century" panose="02040604050505020304" pitchFamily="18" charset="0"/>
              </a:rPr>
              <a:t>biological</a:t>
            </a:r>
            <a:r>
              <a:rPr lang="en-001" dirty="0">
                <a:latin typeface="Century" panose="02040604050505020304" pitchFamily="18" charset="0"/>
              </a:rPr>
              <a:t> significance!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231D8C0-EDC3-4BD4-A10C-F850777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814" y="1828035"/>
            <a:ext cx="5583362" cy="36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CF9FE1-67B4-4FE3-8948-9E1784EB9C2F}"/>
              </a:ext>
            </a:extLst>
          </p:cNvPr>
          <p:cNvCxnSpPr>
            <a:cxnSpLocks/>
          </p:cNvCxnSpPr>
          <p:nvPr/>
        </p:nvCxnSpPr>
        <p:spPr>
          <a:xfrm flipV="1">
            <a:off x="9533069" y="2592593"/>
            <a:ext cx="0" cy="2474259"/>
          </a:xfrm>
          <a:prstGeom prst="line">
            <a:avLst/>
          </a:prstGeom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0E2108-2987-4425-8316-D26C3518C751}"/>
              </a:ext>
            </a:extLst>
          </p:cNvPr>
          <p:cNvCxnSpPr>
            <a:cxnSpLocks/>
          </p:cNvCxnSpPr>
          <p:nvPr/>
        </p:nvCxnSpPr>
        <p:spPr>
          <a:xfrm>
            <a:off x="6992471" y="2592593"/>
            <a:ext cx="2540598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2CEC8-8018-4186-A880-F0B07CF65932}"/>
              </a:ext>
            </a:extLst>
          </p:cNvPr>
          <p:cNvCxnSpPr>
            <a:cxnSpLocks/>
          </p:cNvCxnSpPr>
          <p:nvPr/>
        </p:nvCxnSpPr>
        <p:spPr>
          <a:xfrm flipV="1">
            <a:off x="8154296" y="2592593"/>
            <a:ext cx="0" cy="2445776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15">
            <a:extLst>
              <a:ext uri="{FF2B5EF4-FFF2-40B4-BE49-F238E27FC236}">
                <a16:creationId xmlns:a16="http://schemas.microsoft.com/office/drawing/2014/main" id="{7262902A-8B91-4085-A2DA-48B13421E64D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322521-8C7F-02B1-00BE-5911A5AFD447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D54F16-5CE5-1955-6229-A50D872D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EB4324-B89C-F97F-1491-92696608A0E1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11E6D894-69F3-D123-E417-AF84F5892F16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37F2B73-ADE8-8111-7619-2130EC9B7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049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52BB-9AAC-94EB-E5AD-0705E313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Power failure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1AB173-73A1-02B6-2577-641A58CC4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673" y="1756802"/>
            <a:ext cx="718104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52F37-738E-86DA-172C-337F3B10F810}"/>
              </a:ext>
            </a:extLst>
          </p:cNvPr>
          <p:cNvSpPr txBox="1"/>
          <p:nvPr/>
        </p:nvSpPr>
        <p:spPr>
          <a:xfrm>
            <a:off x="403338" y="6036384"/>
            <a:ext cx="9929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</a:rPr>
              <a:t>Button, K.S., Ioannidis, J.P.A., </a:t>
            </a:r>
            <a:r>
              <a:rPr lang="en-GB" sz="1200" dirty="0" err="1">
                <a:effectLst/>
              </a:rPr>
              <a:t>Mokrysz</a:t>
            </a:r>
            <a:r>
              <a:rPr lang="en-GB" sz="1200" dirty="0">
                <a:effectLst/>
              </a:rPr>
              <a:t>, C., Nosek, B.A., Flint, J., Robinson, E.S.J., </a:t>
            </a:r>
            <a:r>
              <a:rPr lang="en-GB" sz="1200" dirty="0" err="1">
                <a:effectLst/>
              </a:rPr>
              <a:t>Munafò</a:t>
            </a:r>
            <a:r>
              <a:rPr lang="en-GB" sz="1200" dirty="0">
                <a:effectLst/>
              </a:rPr>
              <a:t>, M.R., 2013. Power failure: why small sample size undermines the reliability of neuroscience. Nat Rev </a:t>
            </a:r>
            <a:r>
              <a:rPr lang="en-GB" sz="1200" dirty="0" err="1">
                <a:effectLst/>
              </a:rPr>
              <a:t>Neurosci</a:t>
            </a:r>
            <a:r>
              <a:rPr lang="en-GB" sz="1200" dirty="0">
                <a:effectLst/>
              </a:rPr>
              <a:t> 14, 365–376. </a:t>
            </a:r>
            <a:r>
              <a:rPr lang="en-GB" sz="1200" dirty="0">
                <a:effectLst/>
                <a:hlinkClick r:id="rId3"/>
              </a:rPr>
              <a:t>https://doi.org/10.1038/nrn3475</a:t>
            </a:r>
            <a:endParaRPr lang="en-GB" sz="1200" dirty="0">
              <a:effectLst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744CAB-6065-A576-E1B9-7D313A02FFC6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527C3F-4981-F286-015E-8A82880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2EBAA5-4A15-37E3-A75F-553FA5C85468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D29C96BA-928A-7BC6-D51C-306B9BA9D9E0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97C9591-981B-203D-4313-A72F79563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9813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0EBE-C791-4BF1-AA75-837CD5C4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L</a:t>
            </a:r>
            <a:r>
              <a:rPr lang="en-GB" b="1" dirty="0">
                <a:latin typeface="Tw Cen MT" panose="020B0602020104020603" pitchFamily="34" charset="0"/>
              </a:rPr>
              <a:t>o</a:t>
            </a:r>
            <a:r>
              <a:rPr lang="en-001" b="1" dirty="0">
                <a:latin typeface="Tw Cen MT" panose="020B0602020104020603" pitchFamily="34" charset="0"/>
              </a:rPr>
              <a:t>w-</a:t>
            </a:r>
            <a:r>
              <a:rPr lang="en-GB" b="1" dirty="0">
                <a:latin typeface="Tw Cen MT" panose="020B0602020104020603" pitchFamily="34" charset="0"/>
              </a:rPr>
              <a:t>p</a:t>
            </a:r>
            <a:r>
              <a:rPr lang="en-001" b="1" dirty="0">
                <a:latin typeface="Tw Cen MT" panose="020B0602020104020603" pitchFamily="34" charset="0"/>
              </a:rPr>
              <a:t>o</a:t>
            </a:r>
            <a:r>
              <a:rPr lang="en-GB" b="1" dirty="0">
                <a:latin typeface="Tw Cen MT" panose="020B0602020104020603" pitchFamily="34" charset="0"/>
              </a:rPr>
              <a:t>w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r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d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>
                <a:latin typeface="Tw Cen MT" panose="020B0602020104020603" pitchFamily="34" charset="0"/>
              </a:rPr>
              <a:t>t</a:t>
            </a:r>
            <a:r>
              <a:rPr lang="en-GB" b="1" dirty="0">
                <a:latin typeface="Tw Cen MT" panose="020B0602020104020603" pitchFamily="34" charset="0"/>
              </a:rPr>
              <a:t>u</a:t>
            </a:r>
            <a:r>
              <a:rPr lang="en-001" b="1" dirty="0">
                <a:latin typeface="Tw Cen MT" panose="020B0602020104020603" pitchFamily="34" charset="0"/>
              </a:rPr>
              <a:t>d</a:t>
            </a:r>
            <a:r>
              <a:rPr lang="en-GB" b="1" dirty="0" err="1">
                <a:latin typeface="Tw Cen MT" panose="020B0602020104020603" pitchFamily="34" charset="0"/>
              </a:rPr>
              <a:t>i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0F60-4897-44A9-9101-3E221448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" y="1703487"/>
            <a:ext cx="3601616" cy="3886200"/>
          </a:xfrm>
        </p:spPr>
        <p:txBody>
          <a:bodyPr/>
          <a:lstStyle/>
          <a:p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ow chance of detecting an effect (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 err="1">
                <a:latin typeface="Century" panose="02040604050505020304" pitchFamily="18" charset="0"/>
              </a:rPr>
              <a:t>ven</a:t>
            </a:r>
            <a:r>
              <a:rPr lang="en-001" dirty="0">
                <a:latin typeface="Century" panose="02040604050505020304" pitchFamily="18" charset="0"/>
              </a:rPr>
              <a:t> if there is one)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, 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f </a:t>
            </a:r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t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 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t, 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t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z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w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l be overestimated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AE679-EA74-4D23-954B-012A3F0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954" y="1301563"/>
            <a:ext cx="5656393" cy="3853327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D1F023-CD98-4544-974A-8D43556F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4" y="1311087"/>
            <a:ext cx="5656393" cy="457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BF7A3D9-3DD3-4CDA-BDA2-F6D45C99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4" y="1404204"/>
            <a:ext cx="5672379" cy="434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15">
            <a:extLst>
              <a:ext uri="{FF2B5EF4-FFF2-40B4-BE49-F238E27FC236}">
                <a16:creationId xmlns:a16="http://schemas.microsoft.com/office/drawing/2014/main" id="{035380B6-1AD3-4AAE-B7B0-2AD8791DB26C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288F3-47E7-2474-11F7-1DBA0C961F5E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2605E6-A27F-DC1D-C773-F802B5A9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8A6507-EE67-8E13-7046-99484A2B5470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D20F8AE2-2DA7-E524-6624-23758DCFAFA7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04A9F0B-88E4-2FA0-65EF-733BADE47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30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0EBE-C791-4BF1-AA75-837CD5C4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0718" cy="1325563"/>
          </a:xfrm>
        </p:spPr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Low p-values do not mean larger effect sizes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0F60-4897-44A9-9101-3E221448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" y="1703487"/>
            <a:ext cx="3601616" cy="3886200"/>
          </a:xfrm>
        </p:spPr>
        <p:txBody>
          <a:bodyPr/>
          <a:lstStyle/>
          <a:p>
            <a:r>
              <a:rPr lang="en-001" b="1" dirty="0">
                <a:latin typeface="Century" panose="02040604050505020304" pitchFamily="18" charset="0"/>
              </a:rPr>
              <a:t>p-value</a:t>
            </a:r>
            <a:r>
              <a:rPr lang="en-001" dirty="0">
                <a:latin typeface="Century" panose="02040604050505020304" pitchFamily="18" charset="0"/>
              </a:rPr>
              <a:t> is the probability of the statistic under the null hypothesis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b="1" dirty="0">
                <a:latin typeface="Century" panose="02040604050505020304" pitchFamily="18" charset="0"/>
              </a:rPr>
              <a:t>effect size </a:t>
            </a:r>
            <a:r>
              <a:rPr lang="en-001" dirty="0">
                <a:latin typeface="Century" panose="02040604050505020304" pitchFamily="18" charset="0"/>
              </a:rPr>
              <a:t>is difference between the null and the alternative.</a:t>
            </a:r>
            <a:endParaRPr lang="en-GB" dirty="0">
              <a:latin typeface="Century" panose="02040604050505020304" pitchFamily="18" charset="0"/>
            </a:endParaRPr>
          </a:p>
        </p:txBody>
      </p:sp>
      <p:sp>
        <p:nvSpPr>
          <p:cNvPr id="7" name="Retângulo 15">
            <a:extLst>
              <a:ext uri="{FF2B5EF4-FFF2-40B4-BE49-F238E27FC236}">
                <a16:creationId xmlns:a16="http://schemas.microsoft.com/office/drawing/2014/main" id="{035380B6-1AD3-4AAE-B7B0-2AD8791DB26C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53BD42-06CE-4EF2-AC2F-0739E2FE4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9" y="1903317"/>
            <a:ext cx="4986617" cy="3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AA284-4EDD-4FEF-93FC-98CAAB89E278}"/>
              </a:ext>
            </a:extLst>
          </p:cNvPr>
          <p:cNvSpPr txBox="1"/>
          <p:nvPr/>
        </p:nvSpPr>
        <p:spPr>
          <a:xfrm>
            <a:off x="8122023" y="151370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p=8.3 x 10</a:t>
            </a:r>
            <a:r>
              <a:rPr lang="en-001" baseline="30000" dirty="0"/>
              <a:t>-12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39E5B-F6EC-4350-AA0F-8C2D83A0E3F1}"/>
              </a:ext>
            </a:extLst>
          </p:cNvPr>
          <p:cNvSpPr txBox="1"/>
          <p:nvPr/>
        </p:nvSpPr>
        <p:spPr>
          <a:xfrm>
            <a:off x="7322473" y="5148304"/>
            <a:ext cx="431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∆</a:t>
            </a:r>
            <a:r>
              <a:rPr lang="el-GR" dirty="0"/>
              <a:t>μ</a:t>
            </a:r>
            <a:r>
              <a:rPr lang="en-001" dirty="0"/>
              <a:t> = 0.1</a:t>
            </a:r>
          </a:p>
          <a:p>
            <a:r>
              <a:rPr lang="en-GB" dirty="0"/>
              <a:t>M</a:t>
            </a:r>
            <a:r>
              <a:rPr lang="en-001" dirty="0" err="1"/>
              <a:t>inimum</a:t>
            </a:r>
            <a:r>
              <a:rPr lang="en-001" dirty="0"/>
              <a:t> effect size at 90% power: 0.045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1F8A7-129D-49F6-10F4-AE9BB6B3C12B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4DA2F5-3918-CDAA-DE6A-803DC3191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00CB30-9147-B810-5E18-7CCC749D6B06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E74E7933-7E6A-38E4-4324-5D01DD6C5BD2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3F70E70-0AC5-2485-176A-795B463B0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6501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126-C1F0-2949-7340-C89F1C0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B879-1D24-99C8-3729-0292E031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dirty="0"/>
              <a:t>Know your experimental unit</a:t>
            </a:r>
          </a:p>
          <a:p>
            <a:pPr lvl="1"/>
            <a:r>
              <a:rPr lang="en-GB" dirty="0"/>
              <a:t>R</a:t>
            </a:r>
            <a:r>
              <a:rPr lang="en-001" dirty="0"/>
              <a:t>educe false positives</a:t>
            </a:r>
          </a:p>
          <a:p>
            <a:pPr lvl="1"/>
            <a:endParaRPr lang="en-001" dirty="0"/>
          </a:p>
          <a:p>
            <a:r>
              <a:rPr lang="en-GB" dirty="0"/>
              <a:t>B</a:t>
            </a:r>
            <a:r>
              <a:rPr lang="en-001" dirty="0"/>
              <a:t>locking and factorial designs improve efficiency</a:t>
            </a:r>
          </a:p>
          <a:p>
            <a:pPr lvl="1"/>
            <a:r>
              <a:rPr lang="en-GB" dirty="0"/>
              <a:t>B</a:t>
            </a:r>
            <a:r>
              <a:rPr lang="en-001" dirty="0"/>
              <a:t>locking controls known sources of variability</a:t>
            </a:r>
          </a:p>
          <a:p>
            <a:pPr lvl="1"/>
            <a:r>
              <a:rPr lang="en-GB" dirty="0"/>
              <a:t>F</a:t>
            </a:r>
            <a:r>
              <a:rPr lang="en-001" dirty="0" err="1"/>
              <a:t>actorial</a:t>
            </a:r>
            <a:r>
              <a:rPr lang="en-001" dirty="0"/>
              <a:t> designs test multiple variables simultaneously</a:t>
            </a:r>
          </a:p>
          <a:p>
            <a:pPr lvl="1"/>
            <a:endParaRPr lang="en-001" dirty="0"/>
          </a:p>
          <a:p>
            <a:r>
              <a:rPr lang="en-GB" dirty="0"/>
              <a:t>L</a:t>
            </a:r>
            <a:r>
              <a:rPr lang="en-001" dirty="0"/>
              <a:t>ow-powered studies increase false positives</a:t>
            </a:r>
          </a:p>
          <a:p>
            <a:pPr lvl="1"/>
            <a:r>
              <a:rPr lang="en-GB" dirty="0"/>
              <a:t>A</a:t>
            </a:r>
            <a:r>
              <a:rPr lang="en-001" dirty="0" err="1"/>
              <a:t>nd</a:t>
            </a:r>
            <a:r>
              <a:rPr lang="en-001" dirty="0"/>
              <a:t> are  a waste of money</a:t>
            </a:r>
          </a:p>
          <a:p>
            <a:pPr lvl="1"/>
            <a:r>
              <a:rPr lang="en-GB" dirty="0"/>
              <a:t>S</a:t>
            </a:r>
            <a:r>
              <a:rPr lang="en-001" dirty="0" err="1"/>
              <a:t>tatistical</a:t>
            </a:r>
            <a:r>
              <a:rPr lang="en-001" dirty="0"/>
              <a:t> significance is NOT biological significance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295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1726E-0A00-1447-8ECC-433F80BA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81642" y="0"/>
            <a:ext cx="12355284" cy="6952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31536-9E6B-044A-ADC6-0D4DD9BE5C99}"/>
              </a:ext>
            </a:extLst>
          </p:cNvPr>
          <p:cNvSpPr txBox="1"/>
          <p:nvPr/>
        </p:nvSpPr>
        <p:spPr>
          <a:xfrm>
            <a:off x="7358744" y="3049917"/>
            <a:ext cx="4038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2800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Thank </a:t>
            </a:r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you</a:t>
            </a:r>
            <a:r>
              <a:rPr lang="en-001" sz="2800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!</a:t>
            </a:r>
          </a:p>
          <a:p>
            <a:endParaRPr lang="en-001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  <a:p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tiago.paixao@gimm.pt</a:t>
            </a:r>
            <a:endParaRPr lang="en-001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  <a:p>
            <a:r>
              <a:rPr lang="en-001" sz="2800" i="1" dirty="0">
                <a:solidFill>
                  <a:schemeClr val="bg1"/>
                </a:solidFill>
                <a:latin typeface="FreightText Pro Book" panose="02000603060000020004" pitchFamily="2" charset="0"/>
                <a:cs typeface="Times New Roman" panose="02020603050405020304" pitchFamily="18" charset="0"/>
              </a:rPr>
              <a:t>ada@gimm.pt</a:t>
            </a:r>
            <a:endParaRPr lang="pt-PT" sz="2800" i="1" dirty="0">
              <a:solidFill>
                <a:schemeClr val="bg1"/>
              </a:solidFill>
              <a:latin typeface="FreightText Pro Book" panose="0200060306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A915-2A64-C441-8B13-E73DB8327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30034"/>
            <a:ext cx="6095999" cy="23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9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E6CA3-5A4E-408D-9E43-660F8BB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G*Power</a:t>
            </a:r>
            <a:endParaRPr lang="en-GB" b="1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05CAC-5CF3-47C2-8420-8D3A14C0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84" y="158823"/>
            <a:ext cx="5742546" cy="6540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8134D9-7EF1-42EF-BFF0-63E0BE769932}"/>
              </a:ext>
            </a:extLst>
          </p:cNvPr>
          <p:cNvSpPr/>
          <p:nvPr/>
        </p:nvSpPr>
        <p:spPr>
          <a:xfrm>
            <a:off x="6361905" y="3369013"/>
            <a:ext cx="5664725" cy="40856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AFBB4-0A07-4862-A48C-100A40A820AF}"/>
              </a:ext>
            </a:extLst>
          </p:cNvPr>
          <p:cNvSpPr/>
          <p:nvPr/>
        </p:nvSpPr>
        <p:spPr>
          <a:xfrm>
            <a:off x="7431932" y="2934511"/>
            <a:ext cx="4594698" cy="40856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37587-A3D9-4DC6-A2AD-468A0FA0C027}"/>
              </a:ext>
            </a:extLst>
          </p:cNvPr>
          <p:cNvSpPr txBox="1"/>
          <p:nvPr/>
        </p:nvSpPr>
        <p:spPr>
          <a:xfrm>
            <a:off x="750757" y="1585607"/>
            <a:ext cx="45702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t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s</a:t>
            </a:r>
            <a:r>
              <a:rPr lang="en-GB" dirty="0">
                <a:latin typeface="Century" panose="02040604050505020304" pitchFamily="18" charset="0"/>
              </a:rPr>
              <a:t>e</a:t>
            </a:r>
            <a:endParaRPr lang="en-001" dirty="0">
              <a:latin typeface="Century" panose="02040604050505020304" pitchFamily="18" charset="0"/>
            </a:endParaRP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y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f 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w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s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 err="1">
                <a:latin typeface="Century" panose="02040604050505020304" pitchFamily="18" charset="0"/>
              </a:rPr>
              <a:t>ypica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001" i="1" dirty="0">
                <a:latin typeface="Century" panose="02040604050505020304" pitchFamily="18" charset="0"/>
              </a:rPr>
              <a:t>a priori</a:t>
            </a:r>
            <a:endParaRPr lang="en-GB" i="1" dirty="0">
              <a:latin typeface="Century" panose="02040604050505020304" pitchFamily="18" charset="0"/>
            </a:endParaRP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Hypothesis test Parameters: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dirty="0">
                <a:latin typeface="Century" panose="02040604050505020304" pitchFamily="18" charset="0"/>
              </a:rPr>
              <a:t>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 err="1">
                <a:latin typeface="Century" panose="02040604050505020304" pitchFamily="18" charset="0"/>
              </a:rPr>
              <a:t>ypically</a:t>
            </a:r>
            <a:r>
              <a:rPr lang="en-001" dirty="0">
                <a:latin typeface="Century" panose="02040604050505020304" pitchFamily="18" charset="0"/>
              </a:rPr>
              <a:t>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 err="1">
                <a:latin typeface="Century" panose="02040604050505020304" pitchFamily="18" charset="0"/>
              </a:rPr>
              <a:t>ffect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001" dirty="0" err="1">
                <a:latin typeface="Century" panose="02040604050505020304" pitchFamily="18" charset="0"/>
              </a:rPr>
              <a:t>si</a:t>
            </a:r>
            <a:r>
              <a:rPr lang="en-GB" dirty="0">
                <a:latin typeface="Century" panose="02040604050505020304" pitchFamily="18" charset="0"/>
              </a:rPr>
              <a:t>z</a:t>
            </a:r>
            <a:r>
              <a:rPr lang="en-001" dirty="0">
                <a:latin typeface="Century" panose="02040604050505020304" pitchFamily="18" charset="0"/>
              </a:rPr>
              <a:t>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he hardest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entury" panose="02040604050505020304" pitchFamily="18" charset="0"/>
              </a:rPr>
              <a:t>α</a:t>
            </a:r>
            <a:r>
              <a:rPr lang="en-001" dirty="0">
                <a:latin typeface="Century" panose="02040604050505020304" pitchFamily="18" charset="0"/>
              </a:rPr>
              <a:t> (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y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>
                <a:latin typeface="Century" panose="02040604050505020304" pitchFamily="18" charset="0"/>
              </a:rPr>
              <a:t>e I 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y</a:t>
            </a:r>
            <a:r>
              <a:rPr lang="en-GB" dirty="0">
                <a:latin typeface="Century" panose="02040604050505020304" pitchFamily="18" charset="0"/>
              </a:rPr>
              <a:t>p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01" dirty="0">
                <a:latin typeface="Century" panose="02040604050505020304" pitchFamily="18" charset="0"/>
              </a:rPr>
              <a:t>Power (1-</a:t>
            </a:r>
            <a:r>
              <a:rPr lang="el-GR" dirty="0">
                <a:latin typeface="Century" panose="02040604050505020304" pitchFamily="18" charset="0"/>
              </a:rPr>
              <a:t>β</a:t>
            </a:r>
            <a:r>
              <a:rPr lang="en-001" dirty="0">
                <a:latin typeface="Century" panose="02040604050505020304" pitchFamily="18" charset="0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 80%-95%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001" dirty="0">
              <a:latin typeface="Century" panose="02040604050505020304" pitchFamily="18" charset="0"/>
            </a:endParaRPr>
          </a:p>
          <a:p>
            <a:endParaRPr lang="en-GB" dirty="0">
              <a:latin typeface="Century" panose="020406040505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E3BF17-F9E0-48E1-A25C-0B9A653E4659}"/>
              </a:ext>
            </a:extLst>
          </p:cNvPr>
          <p:cNvSpPr/>
          <p:nvPr/>
        </p:nvSpPr>
        <p:spPr>
          <a:xfrm>
            <a:off x="6322994" y="3864192"/>
            <a:ext cx="2859917" cy="115720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C81F07-70AB-46FC-A89D-F003BB1D7643}"/>
              </a:ext>
            </a:extLst>
          </p:cNvPr>
          <p:cNvSpPr/>
          <p:nvPr/>
        </p:nvSpPr>
        <p:spPr>
          <a:xfrm>
            <a:off x="9688749" y="4586895"/>
            <a:ext cx="2337882" cy="325573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9921CC-954F-4E29-8C4E-7242CCB988B5}"/>
              </a:ext>
            </a:extLst>
          </p:cNvPr>
          <p:cNvCxnSpPr>
            <a:cxnSpLocks/>
          </p:cNvCxnSpPr>
          <p:nvPr/>
        </p:nvCxnSpPr>
        <p:spPr>
          <a:xfrm>
            <a:off x="2928026" y="1780162"/>
            <a:ext cx="4503906" cy="132556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6AC3A-50A3-4CFC-A01E-EA37F46885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15574" y="2416089"/>
            <a:ext cx="3346331" cy="11572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29346A-37E4-47A5-A627-8D52CC0D383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63077" y="3200400"/>
            <a:ext cx="2859917" cy="124239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15">
            <a:extLst>
              <a:ext uri="{FF2B5EF4-FFF2-40B4-BE49-F238E27FC236}">
                <a16:creationId xmlns:a16="http://schemas.microsoft.com/office/drawing/2014/main" id="{156B0216-07D8-4E5C-87D9-CC12E2698A7C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666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411E-88C3-44A3-8334-E773878C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f</a:t>
            </a:r>
            <a:r>
              <a:rPr lang="en-001" b="1" dirty="0">
                <a:latin typeface="Tw Cen MT" panose="020B0602020104020603" pitchFamily="34" charset="0"/>
              </a:rPr>
              <a:t>f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c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 err="1">
                <a:latin typeface="Tw Cen MT" panose="020B0602020104020603" pitchFamily="34" charset="0"/>
              </a:rPr>
              <a:t>i</a:t>
            </a:r>
            <a:r>
              <a:rPr lang="en-GB" b="1" dirty="0">
                <a:latin typeface="Tw Cen MT" panose="020B0602020104020603" pitchFamily="34" charset="0"/>
              </a:rPr>
              <a:t>z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EFCCC-3324-4AE1-B286-5D234F892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5876" cy="4351338"/>
          </a:xfrm>
        </p:spPr>
        <p:txBody>
          <a:bodyPr>
            <a:normAutofit lnSpcReduction="10000"/>
          </a:bodyPr>
          <a:lstStyle/>
          <a:p>
            <a:r>
              <a:rPr lang="en-001" dirty="0">
                <a:latin typeface="Century" panose="02040604050505020304" pitchFamily="18" charset="0"/>
              </a:rPr>
              <a:t>A 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t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ardized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s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f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Determine the minimum effect you’d like to detect reliably</a:t>
            </a:r>
          </a:p>
          <a:p>
            <a:pPr lvl="1"/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 for biological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y 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v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c</a:t>
            </a:r>
            <a:r>
              <a:rPr lang="en-GB" dirty="0">
                <a:latin typeface="Century" panose="02040604050505020304" pitchFamily="18" charset="0"/>
              </a:rPr>
              <a:t>e</a:t>
            </a:r>
            <a:endParaRPr lang="en-001" dirty="0">
              <a:latin typeface="Century" panose="02040604050505020304" pitchFamily="18" charset="0"/>
            </a:endParaRP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Make you choices and live with the consequences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62BD-89D3-4200-97F0-25252201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36" y="495415"/>
            <a:ext cx="5265876" cy="5997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59E3F0-378D-4486-8D18-E5CC41A51EAA}"/>
              </a:ext>
            </a:extLst>
          </p:cNvPr>
          <p:cNvSpPr/>
          <p:nvPr/>
        </p:nvSpPr>
        <p:spPr>
          <a:xfrm>
            <a:off x="6478635" y="4095344"/>
            <a:ext cx="1079755" cy="42801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23B5006F-984B-4D2A-A70C-FA9FF7801123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9D006C-770F-C0CD-4DE6-1117807D2BF6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B653F3-C19B-939E-63B4-C340A20C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797A41-1CA7-689D-A04B-DDF62D4A0A32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9E7EA2C7-1675-5514-D5B3-2DD0DF339AAC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D429F8-7B8D-D88B-E52B-68BBE3B4E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8532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411E-88C3-44A3-8334-E773878C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f</a:t>
            </a:r>
            <a:r>
              <a:rPr lang="en-001" b="1" dirty="0">
                <a:latin typeface="Tw Cen MT" panose="020B0602020104020603" pitchFamily="34" charset="0"/>
              </a:rPr>
              <a:t>f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c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 err="1">
                <a:latin typeface="Tw Cen MT" panose="020B0602020104020603" pitchFamily="34" charset="0"/>
              </a:rPr>
              <a:t>i</a:t>
            </a:r>
            <a:r>
              <a:rPr lang="en-GB" b="1" dirty="0">
                <a:latin typeface="Tw Cen MT" panose="020B0602020104020603" pitchFamily="34" charset="0"/>
              </a:rPr>
              <a:t>z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>
                <a:latin typeface="Tw Cen MT" panose="020B0602020104020603" pitchFamily="34" charset="0"/>
              </a:rPr>
              <a:t> – 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-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>
                <a:latin typeface="Tw Cen MT" panose="020B0602020104020603" pitchFamily="34" charset="0"/>
              </a:rPr>
              <a:t>t one sample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EFCCC-3324-4AE1-B286-5D234F892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5876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entury" panose="02040604050505020304" pitchFamily="18" charset="0"/>
              </a:rPr>
              <a:t>H</a:t>
            </a:r>
            <a:r>
              <a:rPr lang="en-001" dirty="0">
                <a:latin typeface="Century" panose="02040604050505020304" pitchFamily="18" charset="0"/>
              </a:rPr>
              <a:t>0: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 </a:t>
            </a:r>
            <a:r>
              <a:rPr lang="en-GB" dirty="0">
                <a:latin typeface="Century" panose="02040604050505020304" pitchFamily="18" charset="0"/>
              </a:rPr>
              <a:t>y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u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w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t 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o 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 err="1">
                <a:latin typeface="Century" panose="02040604050505020304" pitchFamily="18" charset="0"/>
              </a:rPr>
              <a:t>ompare</a:t>
            </a:r>
            <a:r>
              <a:rPr lang="en-001" dirty="0">
                <a:latin typeface="Century" panose="02040604050505020304" pitchFamily="18" charset="0"/>
              </a:rPr>
              <a:t> against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H1: the mean of the sample you’d like to detect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SD: the standard deviation you expect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FAF00-1FE0-4FA8-B1D7-6331EB99C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34" b="-1"/>
          <a:stretch/>
        </p:blipFill>
        <p:spPr>
          <a:xfrm>
            <a:off x="7118865" y="2137482"/>
            <a:ext cx="4444257" cy="3112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552C7-4C4E-47E0-AB44-F7AD86B30FB3}"/>
              </a:ext>
            </a:extLst>
          </p:cNvPr>
          <p:cNvSpPr txBox="1"/>
          <p:nvPr/>
        </p:nvSpPr>
        <p:spPr>
          <a:xfrm>
            <a:off x="8410417" y="1357697"/>
            <a:ext cx="186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001" dirty="0"/>
              <a:t>-</a:t>
            </a:r>
            <a:r>
              <a:rPr lang="en-GB" dirty="0"/>
              <a:t>t</a:t>
            </a:r>
            <a:r>
              <a:rPr lang="en-001" dirty="0"/>
              <a:t>e</a:t>
            </a:r>
            <a:r>
              <a:rPr lang="en-GB" dirty="0"/>
              <a:t>s</a:t>
            </a:r>
            <a:r>
              <a:rPr lang="en-001" dirty="0"/>
              <a:t>t </a:t>
            </a:r>
            <a:r>
              <a:rPr lang="en-GB" dirty="0"/>
              <a:t>o</a:t>
            </a:r>
            <a:r>
              <a:rPr lang="en-001" dirty="0"/>
              <a:t>n</a:t>
            </a:r>
            <a:r>
              <a:rPr lang="en-GB" dirty="0"/>
              <a:t>e</a:t>
            </a:r>
            <a:r>
              <a:rPr lang="en-001" dirty="0"/>
              <a:t> </a:t>
            </a:r>
            <a:r>
              <a:rPr lang="en-GB" dirty="0"/>
              <a:t>s</a:t>
            </a:r>
            <a:r>
              <a:rPr lang="en-001" dirty="0"/>
              <a:t>a</a:t>
            </a:r>
            <a:r>
              <a:rPr lang="en-GB" dirty="0"/>
              <a:t>m</a:t>
            </a:r>
            <a:r>
              <a:rPr lang="en-001" dirty="0"/>
              <a:t>p</a:t>
            </a:r>
            <a:r>
              <a:rPr lang="en-GB" dirty="0"/>
              <a:t>l</a:t>
            </a:r>
            <a:r>
              <a:rPr lang="en-001" dirty="0"/>
              <a:t>e</a:t>
            </a:r>
            <a:endParaRPr lang="en-GB" dirty="0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1F6AA0A1-EB9F-45C9-B6BB-81442999FBAD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0760D7-4BC8-69D0-2485-090D861CD4A0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9F4BE8-0461-F91A-BDEC-B841D0EF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FA41BE-CE06-65A4-5554-9F726363BCC5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64FA4CFE-97AD-DB54-6FAB-076D97AEFF97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45A5A9-09BC-902D-51D2-123A4E981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0702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411E-88C3-44A3-8334-E773878C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f</a:t>
            </a:r>
            <a:r>
              <a:rPr lang="en-001" b="1" dirty="0">
                <a:latin typeface="Tw Cen MT" panose="020B0602020104020603" pitchFamily="34" charset="0"/>
              </a:rPr>
              <a:t>f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c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 err="1">
                <a:latin typeface="Tw Cen MT" panose="020B0602020104020603" pitchFamily="34" charset="0"/>
              </a:rPr>
              <a:t>i</a:t>
            </a:r>
            <a:r>
              <a:rPr lang="en-GB" b="1" dirty="0">
                <a:latin typeface="Tw Cen MT" panose="020B0602020104020603" pitchFamily="34" charset="0"/>
              </a:rPr>
              <a:t>z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>
                <a:latin typeface="Tw Cen MT" panose="020B0602020104020603" pitchFamily="34" charset="0"/>
              </a:rPr>
              <a:t> – 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-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s</a:t>
            </a:r>
            <a:r>
              <a:rPr lang="en-001" b="1" dirty="0">
                <a:latin typeface="Tw Cen MT" panose="020B0602020104020603" pitchFamily="34" charset="0"/>
              </a:rPr>
              <a:t>t one sample</a:t>
            </a:r>
            <a:endParaRPr lang="en-GB" b="1" dirty="0"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D7C34-7566-457F-AA7D-91501735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748" y="1196502"/>
            <a:ext cx="4573440" cy="5208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BF795-5D2A-4A8A-B511-FF0BABE632B7}"/>
              </a:ext>
            </a:extLst>
          </p:cNvPr>
          <p:cNvSpPr txBox="1"/>
          <p:nvPr/>
        </p:nvSpPr>
        <p:spPr>
          <a:xfrm>
            <a:off x="838200" y="2111118"/>
            <a:ext cx="4367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>
                <a:latin typeface="Century" panose="02040604050505020304" pitchFamily="18" charset="0"/>
              </a:rPr>
              <a:t>C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h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n’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:  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n </a:t>
            </a:r>
            <a:r>
              <a:rPr lang="en-GB" dirty="0">
                <a:latin typeface="Century" panose="02040604050505020304" pitchFamily="18" charset="0"/>
              </a:rPr>
              <a:t>m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v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 </a:t>
            </a:r>
            <a:r>
              <a:rPr lang="en-GB" dirty="0">
                <a:latin typeface="Century" panose="02040604050505020304" pitchFamily="18" charset="0"/>
              </a:rPr>
              <a:t>s</a:t>
            </a:r>
            <a:r>
              <a:rPr lang="en-001" dirty="0">
                <a:latin typeface="Century" panose="02040604050505020304" pitchFamily="18" charset="0"/>
              </a:rPr>
              <a:t>t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d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v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t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n</a:t>
            </a:r>
            <a:endParaRPr lang="en-001" dirty="0">
              <a:latin typeface="Century" panose="02040604050505020304" pitchFamily="18" charset="0"/>
            </a:endParaRPr>
          </a:p>
          <a:p>
            <a:endParaRPr lang="en-001" dirty="0">
              <a:latin typeface="Century" panose="02040604050505020304" pitchFamily="18" charset="0"/>
            </a:endParaRP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Sample size: 54</a:t>
            </a:r>
            <a:endParaRPr lang="en-GB" dirty="0">
              <a:latin typeface="Century" panose="020406040505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F84CC-5638-4E8B-BDDF-E8F337B5CA3C}"/>
              </a:ext>
            </a:extLst>
          </p:cNvPr>
          <p:cNvSpPr/>
          <p:nvPr/>
        </p:nvSpPr>
        <p:spPr>
          <a:xfrm>
            <a:off x="9929433" y="4717916"/>
            <a:ext cx="1079755" cy="2334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 15">
            <a:extLst>
              <a:ext uri="{FF2B5EF4-FFF2-40B4-BE49-F238E27FC236}">
                <a16:creationId xmlns:a16="http://schemas.microsoft.com/office/drawing/2014/main" id="{12D6AD06-CA1D-49F2-AA36-E18DCB27C4B3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24DDFB-50E1-3631-1D6A-2B6CD5895992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963BFA-6E1C-4517-B831-95A84A08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91802C-EEDE-5D71-A87F-30596670879D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8DB02C-5A3D-5A99-A3C4-D2A9201D7A4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7F7D52C-3B98-B01F-C309-78769866C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841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28DA-88F6-409F-81D2-675DAEBA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7"/>
            <a:ext cx="10515600" cy="2852737"/>
          </a:xfrm>
        </p:spPr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B</a:t>
            </a:r>
            <a:r>
              <a:rPr lang="en-GB" b="1" dirty="0">
                <a:latin typeface="Tw Cen MT" panose="020B0602020104020603" pitchFamily="34" charset="0"/>
              </a:rPr>
              <a:t>u</a:t>
            </a:r>
            <a:r>
              <a:rPr lang="en-001" b="1" dirty="0">
                <a:latin typeface="Tw Cen MT" panose="020B0602020104020603" pitchFamily="34" charset="0"/>
              </a:rPr>
              <a:t>t </a:t>
            </a:r>
            <a:r>
              <a:rPr lang="en-GB" b="1" dirty="0">
                <a:latin typeface="Tw Cen MT" panose="020B0602020104020603" pitchFamily="34" charset="0"/>
              </a:rPr>
              <a:t>h</a:t>
            </a:r>
            <a:r>
              <a:rPr lang="en-001" b="1" dirty="0">
                <a:latin typeface="Tw Cen MT" panose="020B0602020104020603" pitchFamily="34" charset="0"/>
              </a:rPr>
              <a:t>o</a:t>
            </a:r>
            <a:r>
              <a:rPr lang="en-GB" b="1" dirty="0">
                <a:latin typeface="Tw Cen MT" panose="020B0602020104020603" pitchFamily="34" charset="0"/>
              </a:rPr>
              <a:t>w</a:t>
            </a:r>
            <a:r>
              <a:rPr lang="en-001" b="1" dirty="0">
                <a:latin typeface="Tw Cen MT" panose="020B0602020104020603" pitchFamily="34" charset="0"/>
              </a:rPr>
              <a:t> do you </a:t>
            </a:r>
            <a:r>
              <a:rPr lang="en-GB" b="1" dirty="0">
                <a:latin typeface="Tw Cen MT" panose="020B0602020104020603" pitchFamily="34" charset="0"/>
              </a:rPr>
              <a:t>c</a:t>
            </a:r>
            <a:r>
              <a:rPr lang="en-001" b="1" dirty="0">
                <a:latin typeface="Tw Cen MT" panose="020B0602020104020603" pitchFamily="34" charset="0"/>
              </a:rPr>
              <a:t>a</a:t>
            </a:r>
            <a:r>
              <a:rPr lang="en-GB" b="1" dirty="0">
                <a:latin typeface="Tw Cen MT" panose="020B0602020104020603" pitchFamily="34" charset="0"/>
              </a:rPr>
              <a:t>l</a:t>
            </a:r>
            <a:r>
              <a:rPr lang="en-001" b="1" dirty="0">
                <a:latin typeface="Tw Cen MT" panose="020B0602020104020603" pitchFamily="34" charset="0"/>
              </a:rPr>
              <a:t>c</a:t>
            </a:r>
            <a:r>
              <a:rPr lang="en-GB" b="1" dirty="0">
                <a:latin typeface="Tw Cen MT" panose="020B0602020104020603" pitchFamily="34" charset="0"/>
              </a:rPr>
              <a:t>u</a:t>
            </a:r>
            <a:r>
              <a:rPr lang="en-001" b="1" dirty="0">
                <a:latin typeface="Tw Cen MT" panose="020B0602020104020603" pitchFamily="34" charset="0"/>
              </a:rPr>
              <a:t>l</a:t>
            </a:r>
            <a:r>
              <a:rPr lang="en-GB" b="1" dirty="0">
                <a:latin typeface="Tw Cen MT" panose="020B0602020104020603" pitchFamily="34" charset="0"/>
              </a:rPr>
              <a:t>a</a:t>
            </a:r>
            <a:r>
              <a:rPr lang="en-001" b="1" dirty="0">
                <a:latin typeface="Tw Cen MT" panose="020B0602020104020603" pitchFamily="34" charset="0"/>
              </a:rPr>
              <a:t>t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f</a:t>
            </a:r>
            <a:r>
              <a:rPr lang="en-GB" b="1" dirty="0">
                <a:latin typeface="Tw Cen MT" panose="020B0602020104020603" pitchFamily="34" charset="0"/>
              </a:rPr>
              <a:t>f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c</a:t>
            </a:r>
            <a:r>
              <a:rPr lang="en-001" b="1" dirty="0">
                <a:latin typeface="Tw Cen MT" panose="020B0602020104020603" pitchFamily="34" charset="0"/>
              </a:rPr>
              <a:t>t size, </a:t>
            </a:r>
            <a:r>
              <a:rPr lang="en-GB" b="1" dirty="0">
                <a:latin typeface="Tw Cen MT" panose="020B0602020104020603" pitchFamily="34" charset="0"/>
              </a:rPr>
              <a:t>r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a</a:t>
            </a:r>
            <a:r>
              <a:rPr lang="en-001" b="1" dirty="0">
                <a:latin typeface="Tw Cen MT" panose="020B0602020104020603" pitchFamily="34" charset="0"/>
              </a:rPr>
              <a:t>l</a:t>
            </a:r>
            <a:r>
              <a:rPr lang="en-GB" b="1" dirty="0">
                <a:latin typeface="Tw Cen MT" panose="020B0602020104020603" pitchFamily="34" charset="0"/>
              </a:rPr>
              <a:t>l</a:t>
            </a:r>
            <a:r>
              <a:rPr lang="en-001" b="1" dirty="0">
                <a:latin typeface="Tw Cen MT" panose="020B0602020104020603" pitchFamily="34" charset="0"/>
              </a:rPr>
              <a:t>y?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1BE43-9B4D-4467-8A3F-EC520B778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tângulo 15">
            <a:extLst>
              <a:ext uri="{FF2B5EF4-FFF2-40B4-BE49-F238E27FC236}">
                <a16:creationId xmlns:a16="http://schemas.microsoft.com/office/drawing/2014/main" id="{2BB826F4-6A3C-485A-B988-3837897C284C}"/>
              </a:ext>
            </a:extLst>
          </p:cNvPr>
          <p:cNvSpPr/>
          <p:nvPr/>
        </p:nvSpPr>
        <p:spPr>
          <a:xfrm>
            <a:off x="529648" y="2745047"/>
            <a:ext cx="133739" cy="1817427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03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47244D-C533-4063-A113-D5903001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B</a:t>
            </a:r>
            <a:r>
              <a:rPr lang="en-GB" b="1" dirty="0">
                <a:latin typeface="Tw Cen MT" panose="020B0602020104020603" pitchFamily="34" charset="0"/>
              </a:rPr>
              <a:t>u</a:t>
            </a:r>
            <a:r>
              <a:rPr lang="en-001" b="1" dirty="0">
                <a:latin typeface="Tw Cen MT" panose="020B0602020104020603" pitchFamily="34" charset="0"/>
              </a:rPr>
              <a:t>t </a:t>
            </a:r>
            <a:r>
              <a:rPr lang="en-GB" b="1" dirty="0">
                <a:latin typeface="Tw Cen MT" panose="020B0602020104020603" pitchFamily="34" charset="0"/>
              </a:rPr>
              <a:t>h</a:t>
            </a:r>
            <a:r>
              <a:rPr lang="en-001" b="1" dirty="0">
                <a:latin typeface="Tw Cen MT" panose="020B0602020104020603" pitchFamily="34" charset="0"/>
              </a:rPr>
              <a:t>o</a:t>
            </a:r>
            <a:r>
              <a:rPr lang="en-GB" b="1" dirty="0">
                <a:latin typeface="Tw Cen MT" panose="020B0602020104020603" pitchFamily="34" charset="0"/>
              </a:rPr>
              <a:t>w</a:t>
            </a:r>
            <a:r>
              <a:rPr lang="en-001" b="1" dirty="0">
                <a:latin typeface="Tw Cen MT" panose="020B0602020104020603" pitchFamily="34" charset="0"/>
              </a:rPr>
              <a:t> do you </a:t>
            </a:r>
            <a:r>
              <a:rPr lang="en-GB" b="1" dirty="0">
                <a:latin typeface="Tw Cen MT" panose="020B0602020104020603" pitchFamily="34" charset="0"/>
              </a:rPr>
              <a:t>c</a:t>
            </a:r>
            <a:r>
              <a:rPr lang="en-001" b="1" dirty="0">
                <a:latin typeface="Tw Cen MT" panose="020B0602020104020603" pitchFamily="34" charset="0"/>
              </a:rPr>
              <a:t>a</a:t>
            </a:r>
            <a:r>
              <a:rPr lang="en-GB" b="1" dirty="0">
                <a:latin typeface="Tw Cen MT" panose="020B0602020104020603" pitchFamily="34" charset="0"/>
              </a:rPr>
              <a:t>l</a:t>
            </a:r>
            <a:r>
              <a:rPr lang="en-001" b="1" dirty="0">
                <a:latin typeface="Tw Cen MT" panose="020B0602020104020603" pitchFamily="34" charset="0"/>
              </a:rPr>
              <a:t>c</a:t>
            </a:r>
            <a:r>
              <a:rPr lang="en-GB" b="1" dirty="0">
                <a:latin typeface="Tw Cen MT" panose="020B0602020104020603" pitchFamily="34" charset="0"/>
              </a:rPr>
              <a:t>u</a:t>
            </a:r>
            <a:r>
              <a:rPr lang="en-001" b="1" dirty="0">
                <a:latin typeface="Tw Cen MT" panose="020B0602020104020603" pitchFamily="34" charset="0"/>
              </a:rPr>
              <a:t>l</a:t>
            </a:r>
            <a:r>
              <a:rPr lang="en-GB" b="1" dirty="0">
                <a:latin typeface="Tw Cen MT" panose="020B0602020104020603" pitchFamily="34" charset="0"/>
              </a:rPr>
              <a:t>a</a:t>
            </a:r>
            <a:r>
              <a:rPr lang="en-001" b="1" dirty="0">
                <a:latin typeface="Tw Cen MT" panose="020B0602020104020603" pitchFamily="34" charset="0"/>
              </a:rPr>
              <a:t>t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f</a:t>
            </a:r>
            <a:r>
              <a:rPr lang="en-GB" b="1" dirty="0">
                <a:latin typeface="Tw Cen MT" panose="020B0602020104020603" pitchFamily="34" charset="0"/>
              </a:rPr>
              <a:t>f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c</a:t>
            </a:r>
            <a:r>
              <a:rPr lang="en-001" b="1" dirty="0">
                <a:latin typeface="Tw Cen MT" panose="020B0602020104020603" pitchFamily="34" charset="0"/>
              </a:rPr>
              <a:t>t size, </a:t>
            </a:r>
            <a:r>
              <a:rPr lang="en-GB" b="1" dirty="0">
                <a:latin typeface="Tw Cen MT" panose="020B0602020104020603" pitchFamily="34" charset="0"/>
              </a:rPr>
              <a:t>r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a</a:t>
            </a:r>
            <a:r>
              <a:rPr lang="en-001" b="1" dirty="0">
                <a:latin typeface="Tw Cen MT" panose="020B0602020104020603" pitchFamily="34" charset="0"/>
              </a:rPr>
              <a:t>l</a:t>
            </a:r>
            <a:r>
              <a:rPr lang="en-GB" b="1" dirty="0">
                <a:latin typeface="Tw Cen MT" panose="020B0602020104020603" pitchFamily="34" charset="0"/>
              </a:rPr>
              <a:t>l</a:t>
            </a:r>
            <a:r>
              <a:rPr lang="en-001" b="1" dirty="0">
                <a:latin typeface="Tw Cen MT" panose="020B0602020104020603" pitchFamily="34" charset="0"/>
              </a:rPr>
              <a:t>y?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1FFAD-6D19-4BD1-A9D4-143DAF8B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8864" cy="4351338"/>
          </a:xfrm>
        </p:spPr>
        <p:txBody>
          <a:bodyPr/>
          <a:lstStyle/>
          <a:p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 err="1">
                <a:latin typeface="Century" panose="02040604050505020304" pitchFamily="18" charset="0"/>
              </a:rPr>
              <a:t>esort</a:t>
            </a:r>
            <a:r>
              <a:rPr lang="en-001" dirty="0">
                <a:latin typeface="Century" panose="02040604050505020304" pitchFamily="18" charset="0"/>
              </a:rPr>
              <a:t> to </a:t>
            </a:r>
            <a:r>
              <a:rPr lang="en-001" dirty="0" err="1">
                <a:latin typeface="Century" panose="02040604050505020304" pitchFamily="18" charset="0"/>
              </a:rPr>
              <a:t>pr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o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k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w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>
                <a:latin typeface="Century" panose="02040604050505020304" pitchFamily="18" charset="0"/>
              </a:rPr>
              <a:t>g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!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Use the literature!</a:t>
            </a:r>
          </a:p>
          <a:p>
            <a:endParaRPr lang="en-001" dirty="0">
              <a:latin typeface="Century" panose="02040604050505020304" pitchFamily="18" charset="0"/>
            </a:endParaRPr>
          </a:p>
          <a:p>
            <a:r>
              <a:rPr lang="en-001" dirty="0">
                <a:latin typeface="Century" panose="02040604050505020304" pitchFamily="18" charset="0"/>
              </a:rPr>
              <a:t>Think about what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b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o</a:t>
            </a:r>
            <a:r>
              <a:rPr lang="en-001" dirty="0">
                <a:latin typeface="Century" panose="02040604050505020304" pitchFamily="18" charset="0"/>
              </a:rPr>
              <a:t>g</a:t>
            </a:r>
            <a:r>
              <a:rPr lang="en-GB" dirty="0" err="1">
                <a:latin typeface="Century" panose="02040604050505020304" pitchFamily="18" charset="0"/>
              </a:rPr>
              <a:t>i</a:t>
            </a:r>
            <a:r>
              <a:rPr lang="en-001" dirty="0">
                <a:latin typeface="Century" panose="02040604050505020304" pitchFamily="18" charset="0"/>
              </a:rPr>
              <a:t>c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y </a:t>
            </a:r>
            <a:r>
              <a:rPr lang="en-GB" dirty="0">
                <a:latin typeface="Century" panose="02040604050505020304" pitchFamily="18" charset="0"/>
              </a:rPr>
              <a:t>r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e</a:t>
            </a:r>
            <a:r>
              <a:rPr lang="en-GB" dirty="0">
                <a:latin typeface="Century" panose="02040604050505020304" pitchFamily="18" charset="0"/>
              </a:rPr>
              <a:t>v</a:t>
            </a:r>
            <a:r>
              <a:rPr lang="en-001" dirty="0">
                <a:latin typeface="Century" panose="02040604050505020304" pitchFamily="18" charset="0"/>
              </a:rPr>
              <a:t>a</a:t>
            </a:r>
            <a:r>
              <a:rPr lang="en-GB" dirty="0">
                <a:latin typeface="Century" panose="02040604050505020304" pitchFamily="18" charset="0"/>
              </a:rPr>
              <a:t>n</a:t>
            </a:r>
            <a:r>
              <a:rPr lang="en-001" dirty="0">
                <a:latin typeface="Century" panose="02040604050505020304" pitchFamily="18" charset="0"/>
              </a:rPr>
              <a:t>t </a:t>
            </a:r>
            <a:r>
              <a:rPr lang="en-GB" dirty="0">
                <a:latin typeface="Century" panose="02040604050505020304" pitchFamily="18" charset="0"/>
              </a:rPr>
              <a:t>d</a:t>
            </a:r>
            <a:r>
              <a:rPr lang="en-001" dirty="0" err="1">
                <a:latin typeface="Century" panose="02040604050505020304" pitchFamily="18" charset="0"/>
              </a:rPr>
              <a:t>i</a:t>
            </a:r>
            <a:r>
              <a:rPr lang="en-GB" dirty="0">
                <a:latin typeface="Century" panose="02040604050505020304" pitchFamily="18" charset="0"/>
              </a:rPr>
              <a:t>f</a:t>
            </a:r>
            <a:r>
              <a:rPr lang="en-001" dirty="0">
                <a:latin typeface="Century" panose="02040604050505020304" pitchFamily="18" charset="0"/>
              </a:rPr>
              <a:t>f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r</a:t>
            </a:r>
            <a:r>
              <a:rPr lang="en-GB" dirty="0">
                <a:latin typeface="Century" panose="02040604050505020304" pitchFamily="18" charset="0"/>
              </a:rPr>
              <a:t>e</a:t>
            </a:r>
            <a:r>
              <a:rPr lang="en-001" dirty="0">
                <a:latin typeface="Century" panose="02040604050505020304" pitchFamily="18" charset="0"/>
              </a:rPr>
              <a:t>n</a:t>
            </a:r>
            <a:r>
              <a:rPr lang="en-GB" dirty="0">
                <a:latin typeface="Century" panose="02040604050505020304" pitchFamily="18" charset="0"/>
              </a:rPr>
              <a:t>c</a:t>
            </a:r>
            <a:r>
              <a:rPr lang="en-001" dirty="0">
                <a:latin typeface="Century" panose="02040604050505020304" pitchFamily="18" charset="0"/>
              </a:rPr>
              <a:t>e 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c</a:t>
            </a:r>
            <a:r>
              <a:rPr lang="en-GB" dirty="0">
                <a:latin typeface="Century" panose="02040604050505020304" pitchFamily="18" charset="0"/>
              </a:rPr>
              <a:t>t</a:t>
            </a:r>
            <a:r>
              <a:rPr lang="en-001" dirty="0">
                <a:latin typeface="Century" panose="02040604050505020304" pitchFamily="18" charset="0"/>
              </a:rPr>
              <a:t>u</a:t>
            </a:r>
            <a:r>
              <a:rPr lang="en-GB" dirty="0">
                <a:latin typeface="Century" panose="02040604050505020304" pitchFamily="18" charset="0"/>
              </a:rPr>
              <a:t>a</a:t>
            </a:r>
            <a:r>
              <a:rPr lang="en-001" dirty="0">
                <a:latin typeface="Century" panose="02040604050505020304" pitchFamily="18" charset="0"/>
              </a:rPr>
              <a:t>l</a:t>
            </a:r>
            <a:r>
              <a:rPr lang="en-GB" dirty="0">
                <a:latin typeface="Century" panose="02040604050505020304" pitchFamily="18" charset="0"/>
              </a:rPr>
              <a:t>l</a:t>
            </a:r>
            <a:r>
              <a:rPr lang="en-001" dirty="0">
                <a:latin typeface="Century" panose="02040604050505020304" pitchFamily="18" charset="0"/>
              </a:rPr>
              <a:t>y is!</a:t>
            </a:r>
            <a:endParaRPr lang="en-GB" dirty="0">
              <a:latin typeface="Century" panose="02040604050505020304" pitchFamily="18" charset="0"/>
            </a:endParaRPr>
          </a:p>
        </p:txBody>
      </p:sp>
      <p:pic>
        <p:nvPicPr>
          <p:cNvPr id="6" name="Picture 2" descr="https://assets.cureus.com/uploads/figure/file/399794/lightbox_4251a650f1b311eca4a75de65ed72aa6-Picture-1.png">
            <a:extLst>
              <a:ext uri="{FF2B5EF4-FFF2-40B4-BE49-F238E27FC236}">
                <a16:creationId xmlns:a16="http://schemas.microsoft.com/office/drawing/2014/main" id="{0828F090-69F6-4270-8130-976FA032B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3" b="51853"/>
          <a:stretch/>
        </p:blipFill>
        <p:spPr bwMode="auto">
          <a:xfrm>
            <a:off x="7550570" y="2106206"/>
            <a:ext cx="3803230" cy="299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A53BB0-C412-44E9-85E3-BDD4B3F121E5}"/>
              </a:ext>
            </a:extLst>
          </p:cNvPr>
          <p:cNvSpPr/>
          <p:nvPr/>
        </p:nvSpPr>
        <p:spPr>
          <a:xfrm>
            <a:off x="7550570" y="5256782"/>
            <a:ext cx="43839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Singh P K, Das S, Rai G, et al</a:t>
            </a:r>
            <a:r>
              <a:rPr lang="en-001" sz="1050" dirty="0"/>
              <a:t> </a:t>
            </a:r>
            <a:r>
              <a:rPr lang="en-GB" sz="1050" i="1" dirty="0"/>
              <a:t>A Snapshot of T Cell Subset Cytokines in Pemphigus Vulgaris: A Cross-Sectional Study</a:t>
            </a:r>
            <a:r>
              <a:rPr lang="en-GB" sz="1050" dirty="0"/>
              <a:t>. </a:t>
            </a:r>
            <a:r>
              <a:rPr lang="en-GB" sz="1050" dirty="0" err="1"/>
              <a:t>Cureus</a:t>
            </a:r>
            <a:r>
              <a:rPr lang="en-GB" sz="1050" dirty="0"/>
              <a:t> 14(10): e29890. doi:10.7759/cureus.29890</a:t>
            </a:r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FEA181D7-8FCD-4463-B340-B42258D1176A}"/>
              </a:ext>
            </a:extLst>
          </p:cNvPr>
          <p:cNvSpPr/>
          <p:nvPr/>
        </p:nvSpPr>
        <p:spPr>
          <a:xfrm>
            <a:off x="475861" y="351471"/>
            <a:ext cx="111968" cy="1038788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DBE77A-955E-9065-03AE-EC65C20D778B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0B389E-CF94-6A23-1D36-44927B33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AF10E1-971D-9746-06D1-128768DB8B33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17CB7661-A985-258E-848C-B5476461A0E1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165DEB3-CB23-5FAC-3A3A-5FB57BD35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9536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76BC-A41C-59E0-05AD-01F80095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0E1F1-0A3E-71B8-422A-53CB3AC4C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dirty="0"/>
              <a:t>Experimental unit</a:t>
            </a:r>
          </a:p>
          <a:p>
            <a:r>
              <a:rPr lang="en-001" dirty="0"/>
              <a:t>Factors, levels and interactions</a:t>
            </a:r>
          </a:p>
          <a:p>
            <a:r>
              <a:rPr lang="en-GB" dirty="0"/>
              <a:t>C</a:t>
            </a:r>
            <a:r>
              <a:rPr lang="en-001" dirty="0" err="1"/>
              <a:t>ontrol</a:t>
            </a:r>
            <a:r>
              <a:rPr lang="en-001" dirty="0"/>
              <a:t> of variance</a:t>
            </a:r>
          </a:p>
          <a:p>
            <a:r>
              <a:rPr lang="en-001" dirty="0"/>
              <a:t>Confounders</a:t>
            </a:r>
          </a:p>
          <a:p>
            <a:r>
              <a:rPr lang="en-001" dirty="0"/>
              <a:t>Power &amp; Sample size</a:t>
            </a:r>
          </a:p>
          <a:p>
            <a:r>
              <a:rPr lang="en-001" dirty="0"/>
              <a:t>Blocking, Randomization and Replication</a:t>
            </a:r>
          </a:p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12F6F-6482-57FD-95CD-22DC7D9177E8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AF435-C51C-D72C-5D38-660C25FA7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5013DD-D70C-4771-5750-04784204E006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60754-27AA-E9ED-6DF7-EF2CB6AEF3A2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3E79224-753C-E49C-C6F6-633B98D6F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79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4D17-63F8-46D3-8D43-BDABB627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w Cen MT" panose="020B0602020104020603" pitchFamily="34" charset="0"/>
              </a:rPr>
              <a:t>Ch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c</a:t>
            </a:r>
            <a:r>
              <a:rPr lang="en-001" b="1" dirty="0">
                <a:latin typeface="Tw Cen MT" panose="020B0602020104020603" pitchFamily="34" charset="0"/>
              </a:rPr>
              <a:t>k 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h</a:t>
            </a:r>
            <a:r>
              <a:rPr lang="en-GB" b="1" dirty="0">
                <a:latin typeface="Tw Cen MT" panose="020B0602020104020603" pitchFamily="34" charset="0"/>
              </a:rPr>
              <a:t>e</a:t>
            </a:r>
            <a:r>
              <a:rPr lang="en-001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l</a:t>
            </a:r>
            <a:r>
              <a:rPr lang="en-001" b="1" dirty="0" err="1">
                <a:latin typeface="Tw Cen MT" panose="020B0602020104020603" pitchFamily="34" charset="0"/>
              </a:rPr>
              <a:t>i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r>
              <a:rPr lang="en-GB" b="1" dirty="0">
                <a:latin typeface="Tw Cen MT" panose="020B0602020104020603" pitchFamily="34" charset="0"/>
              </a:rPr>
              <a:t>r</a:t>
            </a:r>
            <a:r>
              <a:rPr lang="en-001" b="1" dirty="0">
                <a:latin typeface="Tw Cen MT" panose="020B0602020104020603" pitchFamily="34" charset="0"/>
              </a:rPr>
              <a:t>a</a:t>
            </a:r>
            <a:r>
              <a:rPr lang="en-GB" b="1" dirty="0">
                <a:latin typeface="Tw Cen MT" panose="020B0602020104020603" pitchFamily="34" charset="0"/>
              </a:rPr>
              <a:t>t</a:t>
            </a:r>
            <a:r>
              <a:rPr lang="en-001" b="1" dirty="0">
                <a:latin typeface="Tw Cen MT" panose="020B0602020104020603" pitchFamily="34" charset="0"/>
              </a:rPr>
              <a:t>u</a:t>
            </a:r>
            <a:r>
              <a:rPr lang="en-GB" b="1" dirty="0">
                <a:latin typeface="Tw Cen MT" panose="020B0602020104020603" pitchFamily="34" charset="0"/>
              </a:rPr>
              <a:t>r</a:t>
            </a:r>
            <a:r>
              <a:rPr lang="en-001" b="1" dirty="0">
                <a:latin typeface="Tw Cen MT" panose="020B0602020104020603" pitchFamily="34" charset="0"/>
              </a:rPr>
              <a:t>e</a:t>
            </a:r>
            <a:endParaRPr lang="en-GB" b="1" dirty="0">
              <a:latin typeface="Tw Cen MT" panose="020B0602020104020603" pitchFamily="34" charset="0"/>
            </a:endParaRPr>
          </a:p>
        </p:txBody>
      </p:sp>
      <p:pic>
        <p:nvPicPr>
          <p:cNvPr id="4098" name="Picture 2" descr="https://assets.cureus.com/uploads/figure/file/399794/lightbox_4251a650f1b311eca4a75de65ed72aa6-Picture-1.png">
            <a:extLst>
              <a:ext uri="{FF2B5EF4-FFF2-40B4-BE49-F238E27FC236}">
                <a16:creationId xmlns:a16="http://schemas.microsoft.com/office/drawing/2014/main" id="{68A753B6-1FD5-489B-91A3-4DD646B95C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2" y="1425070"/>
            <a:ext cx="2829573" cy="41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DD5A8-6F7F-4B32-91A6-0E897487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3" y="1425070"/>
            <a:ext cx="6637698" cy="4096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AABB8-7D1A-417C-9242-8D9E5D989E21}"/>
              </a:ext>
            </a:extLst>
          </p:cNvPr>
          <p:cNvSpPr/>
          <p:nvPr/>
        </p:nvSpPr>
        <p:spPr>
          <a:xfrm>
            <a:off x="878541" y="5673207"/>
            <a:ext cx="113586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Singh P K, Das S, Rai G, et al</a:t>
            </a:r>
            <a:r>
              <a:rPr lang="en-001" sz="1050" dirty="0"/>
              <a:t> </a:t>
            </a:r>
            <a:r>
              <a:rPr lang="en-GB" sz="1050" i="1" dirty="0"/>
              <a:t>A Snapshot of T Cell Subset Cytokines in Pemphigus Vulgaris: A Cross-Sectional Study</a:t>
            </a:r>
            <a:r>
              <a:rPr lang="en-GB" sz="1050" dirty="0"/>
              <a:t>. </a:t>
            </a:r>
            <a:r>
              <a:rPr lang="en-GB" sz="1050" dirty="0" err="1"/>
              <a:t>Cureus</a:t>
            </a:r>
            <a:r>
              <a:rPr lang="en-GB" sz="1050" dirty="0"/>
              <a:t> 14(10): e29890. doi:10.7759/cureus.29890</a:t>
            </a:r>
          </a:p>
        </p:txBody>
      </p:sp>
      <p:sp>
        <p:nvSpPr>
          <p:cNvPr id="6" name="Retângulo 15">
            <a:extLst>
              <a:ext uri="{FF2B5EF4-FFF2-40B4-BE49-F238E27FC236}">
                <a16:creationId xmlns:a16="http://schemas.microsoft.com/office/drawing/2014/main" id="{A30EA021-AF51-4090-9581-0F1F8FA90CB0}"/>
              </a:ext>
            </a:extLst>
          </p:cNvPr>
          <p:cNvSpPr/>
          <p:nvPr/>
        </p:nvSpPr>
        <p:spPr>
          <a:xfrm>
            <a:off x="475861" y="351471"/>
            <a:ext cx="142704" cy="1325562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4BEA3-4B1E-8C5C-88A5-4FA191DB3735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E8584A-EA4F-B952-D9E8-AC166F45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4F18B0-2252-D782-F211-1354DA38155E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DCF01F68-3690-5D33-7F87-1192FB76455A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10D08AF-BA95-D2E7-C328-5983B4DEC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85563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4D17-63F8-46D3-8D43-BDABB627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G*Power examples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6" name="Retângulo 15">
            <a:extLst>
              <a:ext uri="{FF2B5EF4-FFF2-40B4-BE49-F238E27FC236}">
                <a16:creationId xmlns:a16="http://schemas.microsoft.com/office/drawing/2014/main" id="{A30EA021-AF51-4090-9581-0F1F8FA90CB0}"/>
              </a:ext>
            </a:extLst>
          </p:cNvPr>
          <p:cNvSpPr/>
          <p:nvPr/>
        </p:nvSpPr>
        <p:spPr>
          <a:xfrm>
            <a:off x="475861" y="351471"/>
            <a:ext cx="142704" cy="1325562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https://assets.cureus.com/uploads/figure/file/399794/lightbox_4251a650f1b311eca4a75de65ed72aa6-Picture-1.png">
            <a:extLst>
              <a:ext uri="{FF2B5EF4-FFF2-40B4-BE49-F238E27FC236}">
                <a16:creationId xmlns:a16="http://schemas.microsoft.com/office/drawing/2014/main" id="{1FAFA54E-407B-4E09-A311-FAF525D7C9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r="50105" b="76557"/>
          <a:stretch/>
        </p:blipFill>
        <p:spPr bwMode="auto">
          <a:xfrm>
            <a:off x="6837508" y="1251128"/>
            <a:ext cx="3576186" cy="324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2B31A-AE79-4894-A95F-F72BE021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0" y="4683831"/>
            <a:ext cx="6496119" cy="923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E7568F-4012-4EC2-A88F-E01FC4B30142}"/>
              </a:ext>
            </a:extLst>
          </p:cNvPr>
          <p:cNvSpPr txBox="1"/>
          <p:nvPr/>
        </p:nvSpPr>
        <p:spPr>
          <a:xfrm>
            <a:off x="547213" y="1999129"/>
            <a:ext cx="4957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Test</a:t>
            </a:r>
            <a:r>
              <a:rPr lang="pt-PT" dirty="0"/>
              <a:t> for diferences in </a:t>
            </a:r>
            <a:r>
              <a:rPr lang="pt-PT" dirty="0" err="1"/>
              <a:t>IFNg</a:t>
            </a:r>
            <a:r>
              <a:rPr lang="pt-PT" dirty="0"/>
              <a:t>:</a:t>
            </a:r>
          </a:p>
          <a:p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 err="1"/>
              <a:t>We</a:t>
            </a:r>
            <a:r>
              <a:rPr lang="pt-PT" dirty="0"/>
              <a:t> decide to use t-</a:t>
            </a:r>
            <a:r>
              <a:rPr lang="pt-PT" dirty="0" err="1"/>
              <a:t>test</a:t>
            </a:r>
            <a:r>
              <a:rPr lang="pt-PT" dirty="0"/>
              <a:t> (</a:t>
            </a:r>
            <a:r>
              <a:rPr lang="pt-PT" dirty="0" err="1"/>
              <a:t>previous</a:t>
            </a:r>
            <a:r>
              <a:rPr lang="pt-PT" dirty="0"/>
              <a:t> data </a:t>
            </a:r>
            <a:r>
              <a:rPr lang="pt-PT" dirty="0" err="1"/>
              <a:t>seems</a:t>
            </a:r>
            <a:r>
              <a:rPr lang="pt-PT" dirty="0"/>
              <a:t> normal)</a:t>
            </a:r>
            <a:endParaRPr lang="en-00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001" dirty="0"/>
              <a:t>et significance level and power desired</a:t>
            </a: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 err="1"/>
              <a:t>Find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“</a:t>
            </a:r>
            <a:r>
              <a:rPr lang="pt-PT" dirty="0" err="1"/>
              <a:t>control</a:t>
            </a:r>
            <a:r>
              <a:rPr lang="pt-PT" dirty="0"/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Decide </a:t>
            </a:r>
            <a:r>
              <a:rPr lang="pt-PT" dirty="0" err="1"/>
              <a:t>on</a:t>
            </a:r>
            <a:r>
              <a:rPr lang="pt-PT" dirty="0"/>
              <a:t> a </a:t>
            </a:r>
            <a:r>
              <a:rPr lang="pt-PT" dirty="0" err="1"/>
              <a:t>minimum</a:t>
            </a:r>
            <a:r>
              <a:rPr lang="pt-PT" dirty="0"/>
              <a:t> (</a:t>
            </a:r>
            <a:r>
              <a:rPr lang="en-001" dirty="0"/>
              <a:t>biologically relevant</a:t>
            </a:r>
            <a:r>
              <a:rPr lang="pt-PT" dirty="0"/>
              <a:t>) </a:t>
            </a:r>
            <a:r>
              <a:rPr lang="pt-PT" dirty="0" err="1"/>
              <a:t>effect</a:t>
            </a:r>
            <a:r>
              <a:rPr lang="pt-PT" dirty="0"/>
              <a:t> </a:t>
            </a:r>
            <a:r>
              <a:rPr lang="pt-PT" dirty="0" err="1"/>
              <a:t>you’d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to </a:t>
            </a:r>
            <a:r>
              <a:rPr lang="pt-PT" dirty="0" err="1"/>
              <a:t>detect</a:t>
            </a:r>
            <a:endParaRPr lang="en-001" dirty="0"/>
          </a:p>
          <a:p>
            <a:pPr marL="342900" indent="-342900">
              <a:buFont typeface="+mj-lt"/>
              <a:buAutoNum type="arabicPeriod"/>
            </a:pPr>
            <a:r>
              <a:rPr lang="en-001" dirty="0"/>
              <a:t>Calculate sample </a:t>
            </a:r>
            <a:r>
              <a:rPr lang="en-GB" dirty="0"/>
              <a:t>s</a:t>
            </a:r>
            <a:r>
              <a:rPr lang="en-001" dirty="0" err="1"/>
              <a:t>i</a:t>
            </a:r>
            <a:r>
              <a:rPr lang="en-GB" dirty="0"/>
              <a:t>z</a:t>
            </a:r>
            <a:r>
              <a:rPr lang="en-001" dirty="0"/>
              <a:t>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6216C6-04CA-481A-9BE0-CB182D352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00"/>
          <a:stretch/>
        </p:blipFill>
        <p:spPr>
          <a:xfrm>
            <a:off x="6687673" y="-92027"/>
            <a:ext cx="3576186" cy="46839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806E9-E713-F01C-6161-4EB1998C3E70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191AAB-12C7-3CB8-3B52-BF723109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C6A8BA3-F569-2BCB-BB82-3A547FAD1A13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97B456F8-F018-52B4-8786-7125C46ED7BA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1F9E219-DC8B-9E93-331F-3DFB09ECE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07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4D17-63F8-46D3-8D43-BDABB627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b="1" dirty="0">
                <a:latin typeface="Tw Cen MT" panose="020B0602020104020603" pitchFamily="34" charset="0"/>
              </a:rPr>
              <a:t>G*Power examples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6" name="Retângulo 15">
            <a:extLst>
              <a:ext uri="{FF2B5EF4-FFF2-40B4-BE49-F238E27FC236}">
                <a16:creationId xmlns:a16="http://schemas.microsoft.com/office/drawing/2014/main" id="{A30EA021-AF51-4090-9581-0F1F8FA90CB0}"/>
              </a:ext>
            </a:extLst>
          </p:cNvPr>
          <p:cNvSpPr/>
          <p:nvPr/>
        </p:nvSpPr>
        <p:spPr>
          <a:xfrm>
            <a:off x="475861" y="351471"/>
            <a:ext cx="142704" cy="1325562"/>
          </a:xfrm>
          <a:prstGeom prst="rect">
            <a:avLst/>
          </a:prstGeom>
          <a:solidFill>
            <a:srgbClr val="1A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ADEA712-B64D-483F-AC20-508468C5B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92" y="2400161"/>
            <a:ext cx="5992906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Imagine that a researcher wants to study a hybrid mouse in which one of the copies of a gene (</a:t>
            </a:r>
            <a:r>
              <a:rPr lang="en-001" altLang="en-US" sz="1600" i="1" dirty="0">
                <a:solidFill>
                  <a:srgbClr val="000000"/>
                </a:solidFill>
                <a:latin typeface="Century" panose="02040604050505020304" pitchFamily="18" charset="0"/>
              </a:rPr>
              <a:t>g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) is replaced by a non-functional protein (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gfp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). However, when the hybrids were crossed, </a:t>
            </a:r>
            <a:r>
              <a:rPr kumimoji="0" lang="en-001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out of </a:t>
            </a:r>
            <a:r>
              <a:rPr kumimoji="0" lang="en-001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10 pups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no homozygous </a:t>
            </a:r>
            <a:r>
              <a:rPr lang="en-001" altLang="en-US" sz="1600" i="1" dirty="0">
                <a:solidFill>
                  <a:srgbClr val="000000"/>
                </a:solidFill>
                <a:latin typeface="Century" panose="02040604050505020304" pitchFamily="18" charset="0"/>
              </a:rPr>
              <a:t>g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 genotypes appeared. </a:t>
            </a:r>
            <a:endParaRPr kumimoji="0" lang="en-001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en-US" sz="1600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en-US" sz="1600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001" altLang="en-US" sz="1600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What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is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the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sample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size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we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would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need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to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test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if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pem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transmits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in a non-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Mendelian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pt-PT" altLang="en-US" sz="1600" b="1" dirty="0" err="1">
                <a:solidFill>
                  <a:srgbClr val="000000"/>
                </a:solidFill>
                <a:latin typeface="Century" panose="02040604050505020304" pitchFamily="18" charset="0"/>
              </a:rPr>
              <a:t>way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 (</a:t>
            </a:r>
            <a:r>
              <a:rPr lang="pt-PT" altLang="en-US" sz="1600" b="1" i="1" dirty="0">
                <a:solidFill>
                  <a:srgbClr val="000000"/>
                </a:solidFill>
                <a:latin typeface="Century" panose="02040604050505020304" pitchFamily="18" charset="0"/>
              </a:rPr>
              <a:t>p</a:t>
            </a:r>
            <a:r>
              <a:rPr lang="pt-PT" altLang="en-US" sz="1600" b="1" dirty="0">
                <a:solidFill>
                  <a:srgbClr val="000000"/>
                </a:solidFill>
                <a:latin typeface="Century" panose="02040604050505020304" pitchFamily="18" charset="0"/>
              </a:rPr>
              <a:t>≠1/4)</a:t>
            </a:r>
            <a:endParaRPr lang="en-001" altLang="en-US" sz="1600" b="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001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001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001" altLang="en-US" sz="16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09E0D-72F5-4727-BE01-7FDF6B19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24" y="14923"/>
            <a:ext cx="5265876" cy="5997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A249CE8-74D2-F95F-8797-434821BCC862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718FFD-F315-C4A9-AF56-36D4788F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957557-E100-BF8B-80E6-5D72571EE188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1430B6E7-3514-DAE3-29AD-5D17E938B425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5581D56-84A4-4B35-35C5-2632C7636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049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E49E-D882-C067-D081-820C4837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Experimental unit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71AF-399F-53BB-EF76-69E71B081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0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001" dirty="0"/>
              <a:t>“</a:t>
            </a:r>
            <a:r>
              <a:rPr lang="en-US" dirty="0"/>
              <a:t>An experimental unit is the smallest unit of your experiment to</a:t>
            </a:r>
            <a:r>
              <a:rPr lang="en-001" dirty="0"/>
              <a:t> </a:t>
            </a:r>
            <a:r>
              <a:rPr lang="en-US" dirty="0"/>
              <a:t>which a treatment is </a:t>
            </a:r>
            <a:r>
              <a:rPr lang="en-US" b="1" dirty="0"/>
              <a:t>independently</a:t>
            </a:r>
            <a:r>
              <a:rPr lang="en-US" dirty="0"/>
              <a:t> applied.</a:t>
            </a:r>
            <a:r>
              <a:rPr lang="en-001" dirty="0"/>
              <a:t>”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D80F1A-6CF6-96C8-EC03-EF151787117B}"/>
              </a:ext>
            </a:extLst>
          </p:cNvPr>
          <p:cNvGrpSpPr/>
          <p:nvPr/>
        </p:nvGrpSpPr>
        <p:grpSpPr>
          <a:xfrm>
            <a:off x="1140543" y="3165880"/>
            <a:ext cx="2015612" cy="2015612"/>
            <a:chOff x="1140543" y="3165880"/>
            <a:chExt cx="2015612" cy="20156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CCA17F-FE97-2F6D-842C-DAC0BE0AF571}"/>
                </a:ext>
              </a:extLst>
            </p:cNvPr>
            <p:cNvSpPr/>
            <p:nvPr/>
          </p:nvSpPr>
          <p:spPr>
            <a:xfrm>
              <a:off x="1140543" y="3165880"/>
              <a:ext cx="2015612" cy="2015612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B69B69-011A-C67C-BC63-112ED0698F2A}"/>
                </a:ext>
              </a:extLst>
            </p:cNvPr>
            <p:cNvSpPr/>
            <p:nvPr/>
          </p:nvSpPr>
          <p:spPr>
            <a:xfrm>
              <a:off x="1582993" y="3539071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CC7EFA-7B54-2FB7-6312-3DDEA0485348}"/>
                </a:ext>
              </a:extLst>
            </p:cNvPr>
            <p:cNvSpPr/>
            <p:nvPr/>
          </p:nvSpPr>
          <p:spPr>
            <a:xfrm>
              <a:off x="2340077" y="370708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654F3F-717F-1C0C-E17E-CEE3EAC6B94D}"/>
                </a:ext>
              </a:extLst>
            </p:cNvPr>
            <p:cNvSpPr/>
            <p:nvPr/>
          </p:nvSpPr>
          <p:spPr>
            <a:xfrm>
              <a:off x="1759974" y="4192698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B0F1A1-7540-902F-5D1A-EDA2CC4C8C1B}"/>
                </a:ext>
              </a:extLst>
            </p:cNvPr>
            <p:cNvSpPr/>
            <p:nvPr/>
          </p:nvSpPr>
          <p:spPr>
            <a:xfrm>
              <a:off x="2062317" y="4588594"/>
              <a:ext cx="353962" cy="33516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758C51-C880-0DD8-AC11-A6611009D4C2}"/>
              </a:ext>
            </a:extLst>
          </p:cNvPr>
          <p:cNvGrpSpPr/>
          <p:nvPr/>
        </p:nvGrpSpPr>
        <p:grpSpPr>
          <a:xfrm>
            <a:off x="4562019" y="3181997"/>
            <a:ext cx="2411538" cy="2015613"/>
            <a:chOff x="4752870" y="3155149"/>
            <a:chExt cx="2692959" cy="22308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B5A331-FCD6-163E-483D-332B9EB19F6C}"/>
                </a:ext>
              </a:extLst>
            </p:cNvPr>
            <p:cNvSpPr/>
            <p:nvPr/>
          </p:nvSpPr>
          <p:spPr>
            <a:xfrm>
              <a:off x="4752870" y="3628103"/>
              <a:ext cx="2692959" cy="1757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68FFCD-1A10-72CA-2BE0-51F6DD7DC19B}"/>
                </a:ext>
              </a:extLst>
            </p:cNvPr>
            <p:cNvSpPr/>
            <p:nvPr/>
          </p:nvSpPr>
          <p:spPr>
            <a:xfrm>
              <a:off x="4752870" y="3155149"/>
              <a:ext cx="2692959" cy="4593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 descr="A black and white fish&#10;&#10;AI-generated content may be incorrect.">
              <a:extLst>
                <a:ext uri="{FF2B5EF4-FFF2-40B4-BE49-F238E27FC236}">
                  <a16:creationId xmlns:a16="http://schemas.microsoft.com/office/drawing/2014/main" id="{F378474F-07EE-95F9-D7EC-75429F26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870" y="4504477"/>
              <a:ext cx="1022859" cy="657552"/>
            </a:xfrm>
            <a:prstGeom prst="rect">
              <a:avLst/>
            </a:prstGeom>
          </p:spPr>
        </p:pic>
        <p:pic>
          <p:nvPicPr>
            <p:cNvPr id="20" name="Picture 19" descr="A black and white fish&#10;&#10;AI-generated content may be incorrect.">
              <a:extLst>
                <a:ext uri="{FF2B5EF4-FFF2-40B4-BE49-F238E27FC236}">
                  <a16:creationId xmlns:a16="http://schemas.microsoft.com/office/drawing/2014/main" id="{D5C27581-FF79-A636-DBD0-DF72B62B7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11541" y="3915589"/>
              <a:ext cx="1022859" cy="657552"/>
            </a:xfrm>
            <a:prstGeom prst="rect">
              <a:avLst/>
            </a:prstGeom>
          </p:spPr>
        </p:pic>
      </p:grpSp>
      <p:sp>
        <p:nvSpPr>
          <p:cNvPr id="22" name="Cube 21">
            <a:extLst>
              <a:ext uri="{FF2B5EF4-FFF2-40B4-BE49-F238E27FC236}">
                <a16:creationId xmlns:a16="http://schemas.microsoft.com/office/drawing/2014/main" id="{2BFC6B80-CEDF-AFB4-116B-A64FD6E9C953}"/>
              </a:ext>
            </a:extLst>
          </p:cNvPr>
          <p:cNvSpPr/>
          <p:nvPr/>
        </p:nvSpPr>
        <p:spPr>
          <a:xfrm>
            <a:off x="8259745" y="3181997"/>
            <a:ext cx="2692958" cy="2093389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A black silhouette of a mouse&#10;&#10;AI-generated content may be incorrect.">
            <a:extLst>
              <a:ext uri="{FF2B5EF4-FFF2-40B4-BE49-F238E27FC236}">
                <a16:creationId xmlns:a16="http://schemas.microsoft.com/office/drawing/2014/main" id="{97A146E6-7FBA-EC85-0E5E-20BF4914F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0" y="3882703"/>
            <a:ext cx="2441453" cy="1831852"/>
          </a:xfrm>
          <a:prstGeom prst="rect">
            <a:avLst/>
          </a:prstGeom>
        </p:spPr>
      </p:pic>
      <p:pic>
        <p:nvPicPr>
          <p:cNvPr id="25" name="Picture 24" descr="A black silhouette of a mouse&#10;&#10;AI-generated content may be incorrect.">
            <a:extLst>
              <a:ext uri="{FF2B5EF4-FFF2-40B4-BE49-F238E27FC236}">
                <a16:creationId xmlns:a16="http://schemas.microsoft.com/office/drawing/2014/main" id="{7ED469CD-145C-2BEA-8D80-AA5AFE2E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658" y="3840251"/>
            <a:ext cx="2441453" cy="18318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513B5B-D58F-A610-C49E-56CFF4864DB5}"/>
              </a:ext>
            </a:extLst>
          </p:cNvPr>
          <p:cNvSpPr txBox="1"/>
          <p:nvPr/>
        </p:nvSpPr>
        <p:spPr>
          <a:xfrm>
            <a:off x="1025783" y="5289446"/>
            <a:ext cx="217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001" dirty="0"/>
              <a:t>ells on a petri dish</a:t>
            </a:r>
          </a:p>
          <a:p>
            <a:pPr algn="ctr"/>
            <a:endParaRPr lang="en-001" dirty="0"/>
          </a:p>
          <a:p>
            <a:pPr algn="ctr"/>
            <a:r>
              <a:rPr lang="en-001" dirty="0"/>
              <a:t>Exp unit: plate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5BFBCA-6608-5CA9-E8BE-25F1955D6779}"/>
              </a:ext>
            </a:extLst>
          </p:cNvPr>
          <p:cNvSpPr txBox="1"/>
          <p:nvPr/>
        </p:nvSpPr>
        <p:spPr>
          <a:xfrm>
            <a:off x="4659227" y="5325289"/>
            <a:ext cx="217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</a:t>
            </a:r>
            <a:r>
              <a:rPr lang="en-001" dirty="0" err="1"/>
              <a:t>ish</a:t>
            </a:r>
            <a:r>
              <a:rPr lang="en-001" dirty="0"/>
              <a:t> in a tank</a:t>
            </a:r>
          </a:p>
          <a:p>
            <a:pPr algn="ctr"/>
            <a:endParaRPr lang="en-001" dirty="0"/>
          </a:p>
          <a:p>
            <a:pPr algn="ctr"/>
            <a:r>
              <a:rPr lang="en-001" dirty="0"/>
              <a:t>Exp unit: tank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6E7197-57C6-2E70-D314-5C919BD26AE9}"/>
              </a:ext>
            </a:extLst>
          </p:cNvPr>
          <p:cNvSpPr txBox="1"/>
          <p:nvPr/>
        </p:nvSpPr>
        <p:spPr>
          <a:xfrm>
            <a:off x="8396988" y="5289446"/>
            <a:ext cx="217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</a:t>
            </a:r>
            <a:r>
              <a:rPr lang="en-001" dirty="0"/>
              <a:t>ice on a cage</a:t>
            </a:r>
          </a:p>
          <a:p>
            <a:pPr algn="ctr"/>
            <a:endParaRPr lang="en-001" dirty="0"/>
          </a:p>
          <a:p>
            <a:pPr algn="ctr"/>
            <a:r>
              <a:rPr lang="en-001" dirty="0"/>
              <a:t>Exp unit: cage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368C3-E3BA-087E-A976-6DB9481E5BE2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5F10FD-3630-B3E5-A918-00B9048B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98B0B-8AE7-B6B8-6BD6-9E6FB4C0F3F5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8C1E101C-B481-F2CE-165E-D8CBA793AA6F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8A99954-7A66-B378-4FEB-EF7D63F4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544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CE8CF1-49AC-1B0F-8A16-D8BFF6E3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001" dirty="0" err="1"/>
              <a:t>xperimental</a:t>
            </a:r>
            <a:r>
              <a:rPr lang="en-001" dirty="0"/>
              <a:t> units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0EF6B-0744-580A-126E-52D10C61F4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52" y="1893641"/>
            <a:ext cx="5635749" cy="38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53B80-6D30-D278-4DC9-1DE4C5DD2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974359"/>
            <a:ext cx="5181600" cy="3285871"/>
          </a:xfrm>
        </p:spPr>
        <p:txBody>
          <a:bodyPr/>
          <a:lstStyle/>
          <a:p>
            <a:r>
              <a:rPr lang="en-001" dirty="0"/>
              <a:t>20 cages (some differences between them)</a:t>
            </a:r>
          </a:p>
          <a:p>
            <a:r>
              <a:rPr lang="en-GB" dirty="0"/>
              <a:t>E</a:t>
            </a:r>
            <a:r>
              <a:rPr lang="en-001" dirty="0"/>
              <a:t>ach cage 10 mice</a:t>
            </a:r>
          </a:p>
          <a:p>
            <a:r>
              <a:rPr lang="en-GB" b="1" dirty="0"/>
              <a:t>N</a:t>
            </a:r>
            <a:r>
              <a:rPr lang="en-001" b="1" dirty="0"/>
              <a:t>o effect of treatment</a:t>
            </a:r>
          </a:p>
          <a:p>
            <a:endParaRPr lang="en-001" b="1" dirty="0"/>
          </a:p>
          <a:p>
            <a:endParaRPr lang="en-001" b="1" dirty="0"/>
          </a:p>
          <a:p>
            <a:endParaRPr lang="en-001" b="1" dirty="0"/>
          </a:p>
          <a:p>
            <a:endParaRPr lang="en-001" b="1" dirty="0"/>
          </a:p>
          <a:p>
            <a:endParaRPr lang="en-001" b="1" dirty="0"/>
          </a:p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67492A-7A75-D085-DFD7-CFBBED5CF7A9}"/>
              </a:ext>
            </a:extLst>
          </p:cNvPr>
          <p:cNvGrpSpPr/>
          <p:nvPr/>
        </p:nvGrpSpPr>
        <p:grpSpPr>
          <a:xfrm>
            <a:off x="207057" y="5889451"/>
            <a:ext cx="11984943" cy="1088570"/>
            <a:chOff x="207057" y="5889451"/>
            <a:chExt cx="11984943" cy="10885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BFB910-D677-6E7D-1C80-0DB46FB0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02394" y="5889451"/>
              <a:ext cx="1089606" cy="108857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3040A3-4B4C-1A19-4BD4-56DEAA6567E1}"/>
                </a:ext>
              </a:extLst>
            </p:cNvPr>
            <p:cNvGrpSpPr/>
            <p:nvPr/>
          </p:nvGrpSpPr>
          <p:grpSpPr>
            <a:xfrm>
              <a:off x="207057" y="6433737"/>
              <a:ext cx="11006376" cy="394572"/>
              <a:chOff x="207057" y="6128937"/>
              <a:chExt cx="11006376" cy="394572"/>
            </a:xfrm>
          </p:grpSpPr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5C9B3FBA-EDF8-CD6E-89CA-35DC2BB7A840}"/>
                  </a:ext>
                </a:extLst>
              </p:cNvPr>
              <p:cNvSpPr txBox="1"/>
              <p:nvPr/>
            </p:nvSpPr>
            <p:spPr>
              <a:xfrm>
                <a:off x="318098" y="6277288"/>
                <a:ext cx="108953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Gulbenkian </a:t>
                </a:r>
                <a:r>
                  <a:rPr lang="pt-PT" sz="1000" dirty="0" err="1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Institute</a:t>
                </a:r>
                <a:r>
                  <a:rPr lang="pt-PT" sz="900" dirty="0">
                    <a:solidFill>
                      <a:srgbClr val="230445"/>
                    </a:solidFill>
                    <a:latin typeface="FreightText Pro Book" panose="02000603060000020004" pitchFamily="2" charset="0"/>
                    <a:cs typeface="Times New Roman" panose="02020603050405020304" pitchFamily="18" charset="0"/>
                  </a:rPr>
                  <a:t> for Molecular Medicine				</a:t>
                </a:r>
                <a:endParaRPr lang="pt-PT" sz="900" i="1" dirty="0">
                  <a:solidFill>
                    <a:srgbClr val="230445"/>
                  </a:solidFill>
                  <a:latin typeface="FreightText Pro Book" panose="02000603060000020004" pitchFamily="2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3A530DA-FD72-4B36-9109-10F4B4849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057" y="6128937"/>
                <a:ext cx="10895337" cy="0"/>
              </a:xfrm>
              <a:prstGeom prst="line">
                <a:avLst/>
              </a:prstGeom>
              <a:ln>
                <a:solidFill>
                  <a:srgbClr val="23044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580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4704</Words>
  <Application>Microsoft Office PowerPoint</Application>
  <PresentationFormat>Widescreen</PresentationFormat>
  <Paragraphs>732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Aptos</vt:lpstr>
      <vt:lpstr>Aptos Display</vt:lpstr>
      <vt:lpstr>Arial</vt:lpstr>
      <vt:lpstr>Calibri</vt:lpstr>
      <vt:lpstr>Century</vt:lpstr>
      <vt:lpstr>FreightText Pro Book</vt:lpstr>
      <vt:lpstr>Segoe Sans</vt:lpstr>
      <vt:lpstr>Tw Cen MT</vt:lpstr>
      <vt:lpstr>Office Theme</vt:lpstr>
      <vt:lpstr>PowerPoint Presentation</vt:lpstr>
      <vt:lpstr>Outline</vt:lpstr>
      <vt:lpstr>Objectives of Experimental design</vt:lpstr>
      <vt:lpstr>Major pitfalls in Experimental Design</vt:lpstr>
      <vt:lpstr>PowerPoint Presentation</vt:lpstr>
      <vt:lpstr>Power failure</vt:lpstr>
      <vt:lpstr>Concepts</vt:lpstr>
      <vt:lpstr>Experimental unit</vt:lpstr>
      <vt:lpstr>Experimental units</vt:lpstr>
      <vt:lpstr>Experimental units</vt:lpstr>
      <vt:lpstr>Experimental units</vt:lpstr>
      <vt:lpstr>Confounders</vt:lpstr>
      <vt:lpstr>PowerPoint Presentation</vt:lpstr>
      <vt:lpstr>The elemental confounds</vt:lpstr>
      <vt:lpstr>The Fork</vt:lpstr>
      <vt:lpstr>The fork</vt:lpstr>
      <vt:lpstr>The Pipe</vt:lpstr>
      <vt:lpstr>PowerPoint Presentation</vt:lpstr>
      <vt:lpstr>The Collider</vt:lpstr>
      <vt:lpstr>The Collider</vt:lpstr>
      <vt:lpstr>PowerPoint Presentation</vt:lpstr>
      <vt:lpstr>How to deal with this?</vt:lpstr>
      <vt:lpstr>Common experimental designs</vt:lpstr>
      <vt:lpstr>Randomized Block design</vt:lpstr>
      <vt:lpstr>Blocking &amp; Randomization</vt:lpstr>
      <vt:lpstr>Blocking</vt:lpstr>
      <vt:lpstr>Blocking example</vt:lpstr>
      <vt:lpstr>Blocking example</vt:lpstr>
      <vt:lpstr>Blocking</vt:lpstr>
      <vt:lpstr>Randomization</vt:lpstr>
      <vt:lpstr>What to randomize</vt:lpstr>
      <vt:lpstr>Examples</vt:lpstr>
      <vt:lpstr>Common randomization mistakes</vt:lpstr>
      <vt:lpstr>Batch effects</vt:lpstr>
      <vt:lpstr>Sources of batch effects in HTSeq</vt:lpstr>
      <vt:lpstr>Batch effects</vt:lpstr>
      <vt:lpstr>Confounded batch effect</vt:lpstr>
      <vt:lpstr>Confounded batch effect</vt:lpstr>
      <vt:lpstr>PowerPoint Presentation</vt:lpstr>
      <vt:lpstr>PowerPoint Presentation</vt:lpstr>
      <vt:lpstr>Batch effect</vt:lpstr>
      <vt:lpstr>PowerPoint Presentation</vt:lpstr>
      <vt:lpstr>How to correct?</vt:lpstr>
      <vt:lpstr>Confounds &amp; Batch effects</vt:lpstr>
      <vt:lpstr>Power analysis</vt:lpstr>
      <vt:lpstr>Null hypothesis</vt:lpstr>
      <vt:lpstr>p-values</vt:lpstr>
      <vt:lpstr>Significance level (α)</vt:lpstr>
      <vt:lpstr>Another instructive example</vt:lpstr>
      <vt:lpstr>Another instructive example</vt:lpstr>
      <vt:lpstr>Another instructive example</vt:lpstr>
      <vt:lpstr>Another instructive example</vt:lpstr>
      <vt:lpstr>Another instructive example</vt:lpstr>
      <vt:lpstr>Another instructive example</vt:lpstr>
      <vt:lpstr>Another instructive example</vt:lpstr>
      <vt:lpstr>Another instructive example</vt:lpstr>
      <vt:lpstr>Type II errors</vt:lpstr>
      <vt:lpstr>Effect of significance level</vt:lpstr>
      <vt:lpstr>Effect of sample size</vt:lpstr>
      <vt:lpstr>Low-powered studies</vt:lpstr>
      <vt:lpstr>Low p-values do not mean larger effect sizes</vt:lpstr>
      <vt:lpstr>Conclusions</vt:lpstr>
      <vt:lpstr>PowerPoint Presentation</vt:lpstr>
      <vt:lpstr>G*Power</vt:lpstr>
      <vt:lpstr>Effect sizes</vt:lpstr>
      <vt:lpstr>Effect sizes – t-test one sample</vt:lpstr>
      <vt:lpstr>Effect sizes – t-test one sample</vt:lpstr>
      <vt:lpstr>But how do you calculate effect size, really?</vt:lpstr>
      <vt:lpstr>But how do you calculate effect size, really?</vt:lpstr>
      <vt:lpstr>Check the literature</vt:lpstr>
      <vt:lpstr>G*Power examples</vt:lpstr>
      <vt:lpstr>G*Power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Tiago Paixão</dc:creator>
  <cp:lastModifiedBy>Tiago Paixão</cp:lastModifiedBy>
  <cp:revision>17</cp:revision>
  <dcterms:created xsi:type="dcterms:W3CDTF">2025-05-14T14:43:45Z</dcterms:created>
  <dcterms:modified xsi:type="dcterms:W3CDTF">2026-01-21T17:15:37Z</dcterms:modified>
</cp:coreProperties>
</file>